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467" r:id="rId2"/>
    <p:sldId id="420" r:id="rId3"/>
    <p:sldId id="446" r:id="rId4"/>
    <p:sldId id="382" r:id="rId5"/>
    <p:sldId id="380" r:id="rId6"/>
    <p:sldId id="456" r:id="rId7"/>
    <p:sldId id="451" r:id="rId8"/>
    <p:sldId id="440" r:id="rId9"/>
    <p:sldId id="383" r:id="rId10"/>
    <p:sldId id="441" r:id="rId11"/>
    <p:sldId id="442" r:id="rId12"/>
    <p:sldId id="459" r:id="rId13"/>
    <p:sldId id="475" r:id="rId14"/>
    <p:sldId id="443" r:id="rId15"/>
    <p:sldId id="445" r:id="rId16"/>
    <p:sldId id="444" r:id="rId17"/>
    <p:sldId id="384" r:id="rId18"/>
    <p:sldId id="381" r:id="rId19"/>
    <p:sldId id="447" r:id="rId20"/>
    <p:sldId id="471" r:id="rId21"/>
    <p:sldId id="448" r:id="rId22"/>
    <p:sldId id="449" r:id="rId23"/>
    <p:sldId id="450" r:id="rId24"/>
    <p:sldId id="460" r:id="rId25"/>
    <p:sldId id="470" r:id="rId26"/>
    <p:sldId id="461" r:id="rId27"/>
    <p:sldId id="476" r:id="rId28"/>
    <p:sldId id="453" r:id="rId29"/>
    <p:sldId id="385" r:id="rId30"/>
    <p:sldId id="472" r:id="rId31"/>
    <p:sldId id="386" r:id="rId32"/>
    <p:sldId id="421" r:id="rId33"/>
    <p:sldId id="422" r:id="rId34"/>
    <p:sldId id="455" r:id="rId35"/>
    <p:sldId id="457" r:id="rId36"/>
    <p:sldId id="474" r:id="rId37"/>
    <p:sldId id="423" r:id="rId38"/>
    <p:sldId id="379" r:id="rId39"/>
    <p:sldId id="458" r:id="rId40"/>
    <p:sldId id="473" r:id="rId41"/>
    <p:sldId id="438" r:id="rId42"/>
    <p:sldId id="43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33B275-C394-4276-AC5D-CA402224C73E}" type="datetimeFigureOut">
              <a:rPr lang="en-GB" smtClean="0"/>
              <a:t>08/12/2020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1C04FB-1BEA-432D-8A66-F6F29D2BF1B6}" type="slidenum">
              <a:rPr lang="en-GB" smtClean="0"/>
              <a:t>‹#›</a:t>
            </a:fld>
            <a:endParaRPr lang="en-GB"/>
          </a:p>
        </p:txBody>
      </p:sp>
    </p:spTree>
    <p:extLst>
      <p:ext uri="{BB962C8B-B14F-4D97-AF65-F5344CB8AC3E}">
        <p14:creationId xmlns:p14="http://schemas.microsoft.com/office/powerpoint/2010/main" val="64544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98C57BC7-AA80-4400-A49B-866A768AA1E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40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540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540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540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540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54088" rtl="0" eaLnBrk="1" fontAlgn="base" latinLnBrk="0" hangingPunct="1">
              <a:lnSpc>
                <a:spcPct val="100000"/>
              </a:lnSpc>
              <a:spcBef>
                <a:spcPct val="0"/>
              </a:spcBef>
              <a:spcAft>
                <a:spcPct val="0"/>
              </a:spcAft>
              <a:buClrTx/>
              <a:buSzTx/>
              <a:buFontTx/>
              <a:buNone/>
              <a:tabLst/>
              <a:defRPr/>
            </a:pPr>
            <a:fld id="{0EC5697C-1420-4A4C-A6CE-6A3B119C32E4}" type="slidenum">
              <a:rPr kumimoji="0" lang="en-GB"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54088" rtl="0" eaLnBrk="1" fontAlgn="base" latinLnBrk="0" hangingPunct="1">
                <a:lnSpc>
                  <a:spcPct val="100000"/>
                </a:lnSpc>
                <a:spcBef>
                  <a:spcPct val="0"/>
                </a:spcBef>
                <a:spcAft>
                  <a:spcPct val="0"/>
                </a:spcAft>
                <a:buClrTx/>
                <a:buSzTx/>
                <a:buFontTx/>
                <a:buNone/>
                <a:tabLst/>
                <a:defRPr/>
              </a:pPr>
              <a:t>1</a:t>
            </a:fld>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5843" name="Rectangle 2">
            <a:extLst>
              <a:ext uri="{FF2B5EF4-FFF2-40B4-BE49-F238E27FC236}">
                <a16:creationId xmlns:a16="http://schemas.microsoft.com/office/drawing/2014/main" id="{C1544222-DB72-43E7-AC24-959988C19389}"/>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52651047-594A-4F4B-9220-499258CE75E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BC08629A-FB74-4CE2-9AA6-F54FCC6BA409}"/>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A782A984-0342-419F-9DCE-E61F1727BD3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t>For RC Church hell exists, is eternal, involves suffering, begins at the moment of death for all those who die in a state of mortal sin</a:t>
            </a:r>
          </a:p>
        </p:txBody>
      </p:sp>
      <p:sp>
        <p:nvSpPr>
          <p:cNvPr id="54276" name="Slide Number Placeholder 3">
            <a:extLst>
              <a:ext uri="{FF2B5EF4-FFF2-40B4-BE49-F238E27FC236}">
                <a16:creationId xmlns:a16="http://schemas.microsoft.com/office/drawing/2014/main" id="{101FD526-2CAF-4485-ACCC-A0EE505709A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4088">
              <a:defRPr>
                <a:solidFill>
                  <a:schemeClr val="tx1"/>
                </a:solidFill>
                <a:latin typeface="Arial" panose="020B0604020202020204" pitchFamily="34" charset="0"/>
                <a:cs typeface="Arial" panose="020B0604020202020204" pitchFamily="34" charset="0"/>
              </a:defRPr>
            </a:lvl1pPr>
            <a:lvl2pPr marL="742950" indent="-285750" defTabSz="954088">
              <a:defRPr>
                <a:solidFill>
                  <a:schemeClr val="tx1"/>
                </a:solidFill>
                <a:latin typeface="Arial" panose="020B0604020202020204" pitchFamily="34" charset="0"/>
                <a:cs typeface="Arial" panose="020B0604020202020204" pitchFamily="34" charset="0"/>
              </a:defRPr>
            </a:lvl2pPr>
            <a:lvl3pPr marL="1143000" indent="-228600" defTabSz="954088">
              <a:defRPr>
                <a:solidFill>
                  <a:schemeClr val="tx1"/>
                </a:solidFill>
                <a:latin typeface="Arial" panose="020B0604020202020204" pitchFamily="34" charset="0"/>
                <a:cs typeface="Arial" panose="020B0604020202020204" pitchFamily="34" charset="0"/>
              </a:defRPr>
            </a:lvl3pPr>
            <a:lvl4pPr marL="1600200" indent="-228600" defTabSz="954088">
              <a:defRPr>
                <a:solidFill>
                  <a:schemeClr val="tx1"/>
                </a:solidFill>
                <a:latin typeface="Arial" panose="020B0604020202020204" pitchFamily="34" charset="0"/>
                <a:cs typeface="Arial" panose="020B0604020202020204" pitchFamily="34" charset="0"/>
              </a:defRPr>
            </a:lvl4pPr>
            <a:lvl5pPr marL="2057400" indent="-228600" defTabSz="954088">
              <a:defRPr>
                <a:solidFill>
                  <a:schemeClr val="tx1"/>
                </a:solidFill>
                <a:latin typeface="Arial" panose="020B0604020202020204" pitchFamily="34" charset="0"/>
                <a:cs typeface="Arial" panose="020B0604020202020204" pitchFamily="34" charset="0"/>
              </a:defRPr>
            </a:lvl5pPr>
            <a:lvl6pPr marL="2514600" indent="-228600" defTabSz="9540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540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540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540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54088" rtl="0" eaLnBrk="1" fontAlgn="base" latinLnBrk="0" hangingPunct="1">
              <a:lnSpc>
                <a:spcPct val="100000"/>
              </a:lnSpc>
              <a:spcBef>
                <a:spcPct val="0"/>
              </a:spcBef>
              <a:spcAft>
                <a:spcPct val="0"/>
              </a:spcAft>
              <a:buClrTx/>
              <a:buSzTx/>
              <a:buFontTx/>
              <a:buNone/>
              <a:tabLst/>
              <a:defRPr/>
            </a:pPr>
            <a:fld id="{6036CEBB-1993-4841-8759-D13757E62C97}" type="slidenum">
              <a:rPr kumimoji="0" lang="en-GB"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54088" rtl="0" eaLnBrk="1" fontAlgn="base" latinLnBrk="0" hangingPunct="1">
                <a:lnSpc>
                  <a:spcPct val="100000"/>
                </a:lnSpc>
                <a:spcBef>
                  <a:spcPct val="0"/>
                </a:spcBef>
                <a:spcAft>
                  <a:spcPct val="0"/>
                </a:spcAft>
                <a:buClrTx/>
                <a:buSzTx/>
                <a:buFontTx/>
                <a:buNone/>
                <a:tabLst/>
                <a:defRPr/>
              </a:pPr>
              <a:t>18</a:t>
            </a:fld>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3D9E8617-4237-449D-81EC-DFA37BB54058}"/>
              </a:ext>
            </a:extLst>
          </p:cNvPr>
          <p:cNvSpPr>
            <a:spLocks noGrp="1" noRot="1" noChangeAspect="1" noChangeArrowheads="1" noTextEdit="1"/>
          </p:cNvSpPr>
          <p:nvPr>
            <p:ph type="sldImg"/>
          </p:nvPr>
        </p:nvSpPr>
        <p:spPr>
          <a:ln/>
        </p:spPr>
      </p:sp>
      <p:sp>
        <p:nvSpPr>
          <p:cNvPr id="75779" name="Notes Placeholder 2">
            <a:extLst>
              <a:ext uri="{FF2B5EF4-FFF2-40B4-BE49-F238E27FC236}">
                <a16:creationId xmlns:a16="http://schemas.microsoft.com/office/drawing/2014/main" id="{086DA529-3813-4F6D-94EE-D8B764FE2B0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t>T.F.Torrance – “if a sinner goes to hell it is not because God rejected them for God has only chosen to love them, and has only accepted them in Christ” If some people go to hell “they go to hell only because, inconceivably, they refuse the positive act of the divine acceptance of them”</a:t>
            </a:r>
          </a:p>
        </p:txBody>
      </p:sp>
      <p:sp>
        <p:nvSpPr>
          <p:cNvPr id="75780" name="Slide Number Placeholder 3">
            <a:extLst>
              <a:ext uri="{FF2B5EF4-FFF2-40B4-BE49-F238E27FC236}">
                <a16:creationId xmlns:a16="http://schemas.microsoft.com/office/drawing/2014/main" id="{A924DB77-2F6E-4B7D-AAC4-9F8941DBFC6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4088">
              <a:defRPr>
                <a:solidFill>
                  <a:schemeClr val="tx1"/>
                </a:solidFill>
                <a:latin typeface="Arial" panose="020B0604020202020204" pitchFamily="34" charset="0"/>
                <a:cs typeface="Arial" panose="020B0604020202020204" pitchFamily="34" charset="0"/>
              </a:defRPr>
            </a:lvl1pPr>
            <a:lvl2pPr marL="742950" indent="-285750" defTabSz="954088">
              <a:defRPr>
                <a:solidFill>
                  <a:schemeClr val="tx1"/>
                </a:solidFill>
                <a:latin typeface="Arial" panose="020B0604020202020204" pitchFamily="34" charset="0"/>
                <a:cs typeface="Arial" panose="020B0604020202020204" pitchFamily="34" charset="0"/>
              </a:defRPr>
            </a:lvl2pPr>
            <a:lvl3pPr marL="1143000" indent="-228600" defTabSz="954088">
              <a:defRPr>
                <a:solidFill>
                  <a:schemeClr val="tx1"/>
                </a:solidFill>
                <a:latin typeface="Arial" panose="020B0604020202020204" pitchFamily="34" charset="0"/>
                <a:cs typeface="Arial" panose="020B0604020202020204" pitchFamily="34" charset="0"/>
              </a:defRPr>
            </a:lvl3pPr>
            <a:lvl4pPr marL="1600200" indent="-228600" defTabSz="954088">
              <a:defRPr>
                <a:solidFill>
                  <a:schemeClr val="tx1"/>
                </a:solidFill>
                <a:latin typeface="Arial" panose="020B0604020202020204" pitchFamily="34" charset="0"/>
                <a:cs typeface="Arial" panose="020B0604020202020204" pitchFamily="34" charset="0"/>
              </a:defRPr>
            </a:lvl4pPr>
            <a:lvl5pPr marL="2057400" indent="-228600" defTabSz="954088">
              <a:defRPr>
                <a:solidFill>
                  <a:schemeClr val="tx1"/>
                </a:solidFill>
                <a:latin typeface="Arial" panose="020B0604020202020204" pitchFamily="34" charset="0"/>
                <a:cs typeface="Arial" panose="020B0604020202020204" pitchFamily="34" charset="0"/>
              </a:defRPr>
            </a:lvl5pPr>
            <a:lvl6pPr marL="2514600" indent="-228600" defTabSz="9540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540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540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540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54088" rtl="0" eaLnBrk="1" fontAlgn="base" latinLnBrk="0" hangingPunct="1">
              <a:lnSpc>
                <a:spcPct val="100000"/>
              </a:lnSpc>
              <a:spcBef>
                <a:spcPct val="0"/>
              </a:spcBef>
              <a:spcAft>
                <a:spcPct val="0"/>
              </a:spcAft>
              <a:buClrTx/>
              <a:buSzTx/>
              <a:buFontTx/>
              <a:buNone/>
              <a:tabLst/>
              <a:defRPr/>
            </a:pPr>
            <a:fld id="{DDEA79E9-2F58-4E47-82F5-1CECC090CE67}" type="slidenum">
              <a:rPr kumimoji="0" lang="en-GB"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54088" rtl="0" eaLnBrk="1" fontAlgn="base" latinLnBrk="0" hangingPunct="1">
                <a:lnSpc>
                  <a:spcPct val="100000"/>
                </a:lnSpc>
                <a:spcBef>
                  <a:spcPct val="0"/>
                </a:spcBef>
                <a:spcAft>
                  <a:spcPct val="0"/>
                </a:spcAft>
                <a:buClrTx/>
                <a:buSzTx/>
                <a:buFontTx/>
                <a:buNone/>
                <a:tabLst/>
                <a:defRPr/>
              </a:pPr>
              <a:t>38</a:t>
            </a:fld>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7">
            <a:extLst>
              <a:ext uri="{FF2B5EF4-FFF2-40B4-BE49-F238E27FC236}">
                <a16:creationId xmlns:a16="http://schemas.microsoft.com/office/drawing/2014/main" id="{9ABB1033-3B5E-4EEB-AD90-52302184E8B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A1AE3552-2163-4C3E-BFAB-6F85EC0DB3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D9F09124-D9BA-4E55-A255-0C69A2B7CDFE}"/>
              </a:ext>
            </a:extLst>
          </p:cNvPr>
          <p:cNvSpPr>
            <a:spLocks noGrp="1" noChangeArrowheads="1"/>
          </p:cNvSpPr>
          <p:nvPr>
            <p:ph type="sldNum" sz="quarter" idx="12"/>
          </p:nvPr>
        </p:nvSpPr>
        <p:spPr>
          <a:ln/>
        </p:spPr>
        <p:txBody>
          <a:bodyPr/>
          <a:lstStyle>
            <a:lvl1pPr>
              <a:defRPr/>
            </a:lvl1pPr>
          </a:lstStyle>
          <a:p>
            <a:pPr>
              <a:defRPr/>
            </a:pPr>
            <a:fld id="{C7611FD5-8E01-4486-B829-55A37E4FEC51}" type="slidenum">
              <a:rPr lang="en-US" altLang="en-US"/>
              <a:pPr>
                <a:defRPr/>
              </a:pPr>
              <a:t>‹#›</a:t>
            </a:fld>
            <a:endParaRPr lang="en-US" altLang="en-US"/>
          </a:p>
        </p:txBody>
      </p:sp>
    </p:spTree>
    <p:extLst>
      <p:ext uri="{BB962C8B-B14F-4D97-AF65-F5344CB8AC3E}">
        <p14:creationId xmlns:p14="http://schemas.microsoft.com/office/powerpoint/2010/main" val="555946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a:extLst>
              <a:ext uri="{FF2B5EF4-FFF2-40B4-BE49-F238E27FC236}">
                <a16:creationId xmlns:a16="http://schemas.microsoft.com/office/drawing/2014/main" id="{8F690A9F-A6B1-4DEB-8A06-6A77DC6F01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FBD210AC-2212-4CC4-BA3D-3FDCB4C3EB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51AA72AE-8366-42C5-9CAA-FBDFF47DFD64}"/>
              </a:ext>
            </a:extLst>
          </p:cNvPr>
          <p:cNvSpPr>
            <a:spLocks noGrp="1" noChangeArrowheads="1"/>
          </p:cNvSpPr>
          <p:nvPr>
            <p:ph type="sldNum" sz="quarter" idx="12"/>
          </p:nvPr>
        </p:nvSpPr>
        <p:spPr>
          <a:ln/>
        </p:spPr>
        <p:txBody>
          <a:bodyPr/>
          <a:lstStyle>
            <a:lvl1pPr>
              <a:defRPr/>
            </a:lvl1pPr>
          </a:lstStyle>
          <a:p>
            <a:pPr>
              <a:defRPr/>
            </a:pPr>
            <a:fld id="{7C5191EB-FD2F-426E-B6CC-1F48E6313A13}" type="slidenum">
              <a:rPr lang="en-US" altLang="en-US"/>
              <a:pPr>
                <a:defRPr/>
              </a:pPr>
              <a:t>‹#›</a:t>
            </a:fld>
            <a:endParaRPr lang="en-US" altLang="en-US"/>
          </a:p>
        </p:txBody>
      </p:sp>
    </p:spTree>
    <p:extLst>
      <p:ext uri="{BB962C8B-B14F-4D97-AF65-F5344CB8AC3E}">
        <p14:creationId xmlns:p14="http://schemas.microsoft.com/office/powerpoint/2010/main" val="4215299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213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8"/>
            <a:ext cx="80264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a:extLst>
              <a:ext uri="{FF2B5EF4-FFF2-40B4-BE49-F238E27FC236}">
                <a16:creationId xmlns:a16="http://schemas.microsoft.com/office/drawing/2014/main" id="{DA667513-8E04-44BE-A1C6-76B6302122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30F53CF1-5BB7-45CB-8D54-9B9EA0C94C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AF9EAE00-C442-4817-922E-33CAF32431EB}"/>
              </a:ext>
            </a:extLst>
          </p:cNvPr>
          <p:cNvSpPr>
            <a:spLocks noGrp="1" noChangeArrowheads="1"/>
          </p:cNvSpPr>
          <p:nvPr>
            <p:ph type="sldNum" sz="quarter" idx="12"/>
          </p:nvPr>
        </p:nvSpPr>
        <p:spPr>
          <a:ln/>
        </p:spPr>
        <p:txBody>
          <a:bodyPr/>
          <a:lstStyle>
            <a:lvl1pPr>
              <a:defRPr/>
            </a:lvl1pPr>
          </a:lstStyle>
          <a:p>
            <a:pPr>
              <a:defRPr/>
            </a:pPr>
            <a:fld id="{890177C1-3C01-4A18-B154-53B066794CDA}" type="slidenum">
              <a:rPr lang="en-US" altLang="en-US"/>
              <a:pPr>
                <a:defRPr/>
              </a:pPr>
              <a:t>‹#›</a:t>
            </a:fld>
            <a:endParaRPr lang="en-US" altLang="en-US"/>
          </a:p>
        </p:txBody>
      </p:sp>
    </p:spTree>
    <p:extLst>
      <p:ext uri="{BB962C8B-B14F-4D97-AF65-F5344CB8AC3E}">
        <p14:creationId xmlns:p14="http://schemas.microsoft.com/office/powerpoint/2010/main" val="3978015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0"/>
            <a:ext cx="10972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09600" y="3924300"/>
            <a:ext cx="10972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7">
            <a:extLst>
              <a:ext uri="{FF2B5EF4-FFF2-40B4-BE49-F238E27FC236}">
                <a16:creationId xmlns:a16="http://schemas.microsoft.com/office/drawing/2014/main" id="{6BF2BFE4-AB6E-42C0-A3CA-1420B250573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993C37EB-04C4-4AFC-A3BD-1BC816EA05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72CACEF6-130E-4505-AA73-2FB7259BAF6C}"/>
              </a:ext>
            </a:extLst>
          </p:cNvPr>
          <p:cNvSpPr>
            <a:spLocks noGrp="1" noChangeArrowheads="1"/>
          </p:cNvSpPr>
          <p:nvPr>
            <p:ph type="sldNum" sz="quarter" idx="12"/>
          </p:nvPr>
        </p:nvSpPr>
        <p:spPr>
          <a:ln/>
        </p:spPr>
        <p:txBody>
          <a:bodyPr/>
          <a:lstStyle>
            <a:lvl1pPr>
              <a:defRPr/>
            </a:lvl1pPr>
          </a:lstStyle>
          <a:p>
            <a:pPr>
              <a:defRPr/>
            </a:pPr>
            <a:fld id="{C4B2EA01-52BB-40D2-9BFA-3C32B2E95546}" type="slidenum">
              <a:rPr lang="en-US" altLang="en-US"/>
              <a:pPr>
                <a:defRPr/>
              </a:pPr>
              <a:t>‹#›</a:t>
            </a:fld>
            <a:endParaRPr lang="en-US" altLang="en-US"/>
          </a:p>
        </p:txBody>
      </p:sp>
    </p:spTree>
    <p:extLst>
      <p:ext uri="{BB962C8B-B14F-4D97-AF65-F5344CB8AC3E}">
        <p14:creationId xmlns:p14="http://schemas.microsoft.com/office/powerpoint/2010/main" val="221732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a:extLst>
              <a:ext uri="{FF2B5EF4-FFF2-40B4-BE49-F238E27FC236}">
                <a16:creationId xmlns:a16="http://schemas.microsoft.com/office/drawing/2014/main" id="{8D24E6E7-E591-48EC-9E57-1CA38EA18F0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89FBDB6B-5ABF-421C-A7E2-CCC6C036C1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264DF813-3EFB-4297-BE80-4049C9BACC80}"/>
              </a:ext>
            </a:extLst>
          </p:cNvPr>
          <p:cNvSpPr>
            <a:spLocks noGrp="1" noChangeArrowheads="1"/>
          </p:cNvSpPr>
          <p:nvPr>
            <p:ph type="sldNum" sz="quarter" idx="12"/>
          </p:nvPr>
        </p:nvSpPr>
        <p:spPr>
          <a:ln/>
        </p:spPr>
        <p:txBody>
          <a:bodyPr/>
          <a:lstStyle>
            <a:lvl1pPr>
              <a:defRPr/>
            </a:lvl1pPr>
          </a:lstStyle>
          <a:p>
            <a:pPr>
              <a:defRPr/>
            </a:pPr>
            <a:fld id="{E6C52F6D-7457-466B-9ECD-897107607CB7}" type="slidenum">
              <a:rPr lang="en-US" altLang="en-US"/>
              <a:pPr>
                <a:defRPr/>
              </a:pPr>
              <a:t>‹#›</a:t>
            </a:fld>
            <a:endParaRPr lang="en-US" altLang="en-US"/>
          </a:p>
        </p:txBody>
      </p:sp>
    </p:spTree>
    <p:extLst>
      <p:ext uri="{BB962C8B-B14F-4D97-AF65-F5344CB8AC3E}">
        <p14:creationId xmlns:p14="http://schemas.microsoft.com/office/powerpoint/2010/main" val="2132112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BC9602CB-8724-4EE1-B9A2-6A1EC2DAE94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9A98E643-565B-4000-BEBA-65702BCF74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49729454-69F5-4A31-8B57-7EB0224877A7}"/>
              </a:ext>
            </a:extLst>
          </p:cNvPr>
          <p:cNvSpPr>
            <a:spLocks noGrp="1" noChangeArrowheads="1"/>
          </p:cNvSpPr>
          <p:nvPr>
            <p:ph type="sldNum" sz="quarter" idx="12"/>
          </p:nvPr>
        </p:nvSpPr>
        <p:spPr>
          <a:ln/>
        </p:spPr>
        <p:txBody>
          <a:bodyPr/>
          <a:lstStyle>
            <a:lvl1pPr>
              <a:defRPr/>
            </a:lvl1pPr>
          </a:lstStyle>
          <a:p>
            <a:pPr>
              <a:defRPr/>
            </a:pPr>
            <a:fld id="{278BC6D8-2E17-46D9-979E-9949AAC71521}" type="slidenum">
              <a:rPr lang="en-US" altLang="en-US"/>
              <a:pPr>
                <a:defRPr/>
              </a:pPr>
              <a:t>‹#›</a:t>
            </a:fld>
            <a:endParaRPr lang="en-US" altLang="en-US"/>
          </a:p>
        </p:txBody>
      </p:sp>
    </p:spTree>
    <p:extLst>
      <p:ext uri="{BB962C8B-B14F-4D97-AF65-F5344CB8AC3E}">
        <p14:creationId xmlns:p14="http://schemas.microsoft.com/office/powerpoint/2010/main" val="2310074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7">
            <a:extLst>
              <a:ext uri="{FF2B5EF4-FFF2-40B4-BE49-F238E27FC236}">
                <a16:creationId xmlns:a16="http://schemas.microsoft.com/office/drawing/2014/main" id="{DD24D95B-FD02-4AE4-986D-18003EA068C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EAA908CF-13A1-44A5-BFB6-4F47FC3CE7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FEFC6C6F-5AAD-4CAC-BA01-E19B994534D6}"/>
              </a:ext>
            </a:extLst>
          </p:cNvPr>
          <p:cNvSpPr>
            <a:spLocks noGrp="1" noChangeArrowheads="1"/>
          </p:cNvSpPr>
          <p:nvPr>
            <p:ph type="sldNum" sz="quarter" idx="12"/>
          </p:nvPr>
        </p:nvSpPr>
        <p:spPr>
          <a:ln/>
        </p:spPr>
        <p:txBody>
          <a:bodyPr/>
          <a:lstStyle>
            <a:lvl1pPr>
              <a:defRPr/>
            </a:lvl1pPr>
          </a:lstStyle>
          <a:p>
            <a:pPr>
              <a:defRPr/>
            </a:pPr>
            <a:fld id="{985641FF-4EE9-43E6-ADCF-B4F8BED2112C}" type="slidenum">
              <a:rPr lang="en-US" altLang="en-US"/>
              <a:pPr>
                <a:defRPr/>
              </a:pPr>
              <a:t>‹#›</a:t>
            </a:fld>
            <a:endParaRPr lang="en-US" altLang="en-US"/>
          </a:p>
        </p:txBody>
      </p:sp>
    </p:spTree>
    <p:extLst>
      <p:ext uri="{BB962C8B-B14F-4D97-AF65-F5344CB8AC3E}">
        <p14:creationId xmlns:p14="http://schemas.microsoft.com/office/powerpoint/2010/main" val="486945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7">
            <a:extLst>
              <a:ext uri="{FF2B5EF4-FFF2-40B4-BE49-F238E27FC236}">
                <a16:creationId xmlns:a16="http://schemas.microsoft.com/office/drawing/2014/main" id="{F4FCB70F-5D26-4AC7-B733-A2276DB5AFC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8">
            <a:extLst>
              <a:ext uri="{FF2B5EF4-FFF2-40B4-BE49-F238E27FC236}">
                <a16:creationId xmlns:a16="http://schemas.microsoft.com/office/drawing/2014/main" id="{6549CC5D-22F2-4820-B99D-7C562CFF0C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9">
            <a:extLst>
              <a:ext uri="{FF2B5EF4-FFF2-40B4-BE49-F238E27FC236}">
                <a16:creationId xmlns:a16="http://schemas.microsoft.com/office/drawing/2014/main" id="{84B1C90D-D248-4437-8C3D-1EF760525F7D}"/>
              </a:ext>
            </a:extLst>
          </p:cNvPr>
          <p:cNvSpPr>
            <a:spLocks noGrp="1" noChangeArrowheads="1"/>
          </p:cNvSpPr>
          <p:nvPr>
            <p:ph type="sldNum" sz="quarter" idx="12"/>
          </p:nvPr>
        </p:nvSpPr>
        <p:spPr>
          <a:ln/>
        </p:spPr>
        <p:txBody>
          <a:bodyPr/>
          <a:lstStyle>
            <a:lvl1pPr>
              <a:defRPr/>
            </a:lvl1pPr>
          </a:lstStyle>
          <a:p>
            <a:pPr>
              <a:defRPr/>
            </a:pPr>
            <a:fld id="{F4E6E797-C5B5-4EC5-A682-528F193F3C6E}" type="slidenum">
              <a:rPr lang="en-US" altLang="en-US"/>
              <a:pPr>
                <a:defRPr/>
              </a:pPr>
              <a:t>‹#›</a:t>
            </a:fld>
            <a:endParaRPr lang="en-US" altLang="en-US"/>
          </a:p>
        </p:txBody>
      </p:sp>
    </p:spTree>
    <p:extLst>
      <p:ext uri="{BB962C8B-B14F-4D97-AF65-F5344CB8AC3E}">
        <p14:creationId xmlns:p14="http://schemas.microsoft.com/office/powerpoint/2010/main" val="3074554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7">
            <a:extLst>
              <a:ext uri="{FF2B5EF4-FFF2-40B4-BE49-F238E27FC236}">
                <a16:creationId xmlns:a16="http://schemas.microsoft.com/office/drawing/2014/main" id="{0916E75A-2853-416A-9728-3A85FA7C487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2F338A86-3671-4675-B08C-772CB078D7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9E61731F-02EC-4C8A-B70C-1F39CCAE16BE}"/>
              </a:ext>
            </a:extLst>
          </p:cNvPr>
          <p:cNvSpPr>
            <a:spLocks noGrp="1" noChangeArrowheads="1"/>
          </p:cNvSpPr>
          <p:nvPr>
            <p:ph type="sldNum" sz="quarter" idx="12"/>
          </p:nvPr>
        </p:nvSpPr>
        <p:spPr>
          <a:ln/>
        </p:spPr>
        <p:txBody>
          <a:bodyPr/>
          <a:lstStyle>
            <a:lvl1pPr>
              <a:defRPr/>
            </a:lvl1pPr>
          </a:lstStyle>
          <a:p>
            <a:pPr>
              <a:defRPr/>
            </a:pPr>
            <a:fld id="{2F971168-6398-4491-AF51-744C575AF014}" type="slidenum">
              <a:rPr lang="en-US" altLang="en-US"/>
              <a:pPr>
                <a:defRPr/>
              </a:pPr>
              <a:t>‹#›</a:t>
            </a:fld>
            <a:endParaRPr lang="en-US" altLang="en-US"/>
          </a:p>
        </p:txBody>
      </p:sp>
    </p:spTree>
    <p:extLst>
      <p:ext uri="{BB962C8B-B14F-4D97-AF65-F5344CB8AC3E}">
        <p14:creationId xmlns:p14="http://schemas.microsoft.com/office/powerpoint/2010/main" val="923250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E70D1400-8D38-4B29-BDEF-B62DA0E1E3A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8">
            <a:extLst>
              <a:ext uri="{FF2B5EF4-FFF2-40B4-BE49-F238E27FC236}">
                <a16:creationId xmlns:a16="http://schemas.microsoft.com/office/drawing/2014/main" id="{C91180B7-09AE-4773-8FB3-A11F07C3A5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2592F163-4587-452A-8466-4882948E5F6D}"/>
              </a:ext>
            </a:extLst>
          </p:cNvPr>
          <p:cNvSpPr>
            <a:spLocks noGrp="1" noChangeArrowheads="1"/>
          </p:cNvSpPr>
          <p:nvPr>
            <p:ph type="sldNum" sz="quarter" idx="12"/>
          </p:nvPr>
        </p:nvSpPr>
        <p:spPr>
          <a:ln/>
        </p:spPr>
        <p:txBody>
          <a:bodyPr/>
          <a:lstStyle>
            <a:lvl1pPr>
              <a:defRPr/>
            </a:lvl1pPr>
          </a:lstStyle>
          <a:p>
            <a:pPr>
              <a:defRPr/>
            </a:pPr>
            <a:fld id="{3B867509-F052-477E-855A-BFF2ADF19FF7}" type="slidenum">
              <a:rPr lang="en-US" altLang="en-US"/>
              <a:pPr>
                <a:defRPr/>
              </a:pPr>
              <a:t>‹#›</a:t>
            </a:fld>
            <a:endParaRPr lang="en-US" altLang="en-US"/>
          </a:p>
        </p:txBody>
      </p:sp>
    </p:spTree>
    <p:extLst>
      <p:ext uri="{BB962C8B-B14F-4D97-AF65-F5344CB8AC3E}">
        <p14:creationId xmlns:p14="http://schemas.microsoft.com/office/powerpoint/2010/main" val="2926753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1F5E3BB4-4124-47E9-805B-4C8A14447C3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B76A80A3-2BC4-45A4-B084-ADE72502D2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FCF4E597-349F-4D4D-BB64-AEE2340DA82A}"/>
              </a:ext>
            </a:extLst>
          </p:cNvPr>
          <p:cNvSpPr>
            <a:spLocks noGrp="1" noChangeArrowheads="1"/>
          </p:cNvSpPr>
          <p:nvPr>
            <p:ph type="sldNum" sz="quarter" idx="12"/>
          </p:nvPr>
        </p:nvSpPr>
        <p:spPr>
          <a:ln/>
        </p:spPr>
        <p:txBody>
          <a:bodyPr/>
          <a:lstStyle>
            <a:lvl1pPr>
              <a:defRPr/>
            </a:lvl1pPr>
          </a:lstStyle>
          <a:p>
            <a:pPr>
              <a:defRPr/>
            </a:pPr>
            <a:fld id="{D6F3DBC1-8ACB-441E-A35A-EC1E3AB32A59}" type="slidenum">
              <a:rPr lang="en-US" altLang="en-US"/>
              <a:pPr>
                <a:defRPr/>
              </a:pPr>
              <a:t>‹#›</a:t>
            </a:fld>
            <a:endParaRPr lang="en-US" altLang="en-US"/>
          </a:p>
        </p:txBody>
      </p:sp>
    </p:spTree>
    <p:extLst>
      <p:ext uri="{BB962C8B-B14F-4D97-AF65-F5344CB8AC3E}">
        <p14:creationId xmlns:p14="http://schemas.microsoft.com/office/powerpoint/2010/main" val="2893771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2DF1682C-D666-41D5-BD14-0674CCAB7FC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192C4545-C3E8-442F-B19C-9785892227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59807B1F-CC89-482D-8929-2FF3E74BBC82}"/>
              </a:ext>
            </a:extLst>
          </p:cNvPr>
          <p:cNvSpPr>
            <a:spLocks noGrp="1" noChangeArrowheads="1"/>
          </p:cNvSpPr>
          <p:nvPr>
            <p:ph type="sldNum" sz="quarter" idx="12"/>
          </p:nvPr>
        </p:nvSpPr>
        <p:spPr>
          <a:ln/>
        </p:spPr>
        <p:txBody>
          <a:bodyPr/>
          <a:lstStyle>
            <a:lvl1pPr>
              <a:defRPr/>
            </a:lvl1pPr>
          </a:lstStyle>
          <a:p>
            <a:pPr>
              <a:defRPr/>
            </a:pPr>
            <a:fld id="{87D377FC-B6ED-4634-81AC-3988039A3CAE}" type="slidenum">
              <a:rPr lang="en-US" altLang="en-US"/>
              <a:pPr>
                <a:defRPr/>
              </a:pPr>
              <a:t>‹#›</a:t>
            </a:fld>
            <a:endParaRPr lang="en-US" altLang="en-US"/>
          </a:p>
        </p:txBody>
      </p:sp>
    </p:spTree>
    <p:extLst>
      <p:ext uri="{BB962C8B-B14F-4D97-AF65-F5344CB8AC3E}">
        <p14:creationId xmlns:p14="http://schemas.microsoft.com/office/powerpoint/2010/main" val="486794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90CF9826-C84B-48BF-939F-A7A04FD26C85}"/>
              </a:ext>
            </a:extLst>
          </p:cNvPr>
          <p:cNvGrpSpPr>
            <a:grpSpLocks/>
          </p:cNvGrpSpPr>
          <p:nvPr/>
        </p:nvGrpSpPr>
        <p:grpSpPr bwMode="auto">
          <a:xfrm>
            <a:off x="1" y="0"/>
            <a:ext cx="9656233" cy="1981200"/>
            <a:chOff x="0" y="0"/>
            <a:chExt cx="4562" cy="1248"/>
          </a:xfrm>
        </p:grpSpPr>
        <p:sp>
          <p:nvSpPr>
            <p:cNvPr id="38915" name="Freeform 3">
              <a:extLst>
                <a:ext uri="{FF2B5EF4-FFF2-40B4-BE49-F238E27FC236}">
                  <a16:creationId xmlns:a16="http://schemas.microsoft.com/office/drawing/2014/main" id="{E99327C2-E4C5-4726-A74C-8FF26ADD2623}"/>
                </a:ext>
              </a:extLst>
            </p:cNvPr>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p:spPr>
          <p:txBody>
            <a:bodyPr/>
            <a:lstStyle/>
            <a:p>
              <a:pPr eaLnBrk="1" hangingPunct="1">
                <a:defRPr/>
              </a:pPr>
              <a:endParaRPr lang="en-GB" sz="1800"/>
            </a:p>
          </p:txBody>
        </p:sp>
        <p:sp>
          <p:nvSpPr>
            <p:cNvPr id="1033" name="Freeform 4">
              <a:extLst>
                <a:ext uri="{FF2B5EF4-FFF2-40B4-BE49-F238E27FC236}">
                  <a16:creationId xmlns:a16="http://schemas.microsoft.com/office/drawing/2014/main" id="{7840A4F3-F095-4110-8AEE-08D3FE6F2DE5}"/>
                </a:ext>
              </a:extLst>
            </p:cNvPr>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GB" sz="1800"/>
            </a:p>
          </p:txBody>
        </p:sp>
      </p:grpSp>
      <p:sp>
        <p:nvSpPr>
          <p:cNvPr id="38917" name="Rectangle 5">
            <a:extLst>
              <a:ext uri="{FF2B5EF4-FFF2-40B4-BE49-F238E27FC236}">
                <a16:creationId xmlns:a16="http://schemas.microsoft.com/office/drawing/2014/main" id="{F0E1D03E-C3F1-4184-A1FB-94E8CEC5111E}"/>
              </a:ext>
            </a:extLst>
          </p:cNvPr>
          <p:cNvSpPr>
            <a:spLocks noGrp="1" noChangeArrowheads="1"/>
          </p:cNvSpPr>
          <p:nvPr>
            <p:ph type="title"/>
          </p:nvPr>
        </p:nvSpPr>
        <p:spPr bwMode="auto">
          <a:xfrm>
            <a:off x="609600" y="274638"/>
            <a:ext cx="109728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918" name="Rectangle 6">
            <a:extLst>
              <a:ext uri="{FF2B5EF4-FFF2-40B4-BE49-F238E27FC236}">
                <a16:creationId xmlns:a16="http://schemas.microsoft.com/office/drawing/2014/main" id="{A934BD6E-5F87-4E68-BD94-36D9392126D5}"/>
              </a:ext>
            </a:extLst>
          </p:cNvPr>
          <p:cNvSpPr>
            <a:spLocks noGrp="1" noChangeArrowheads="1"/>
          </p:cNvSpPr>
          <p:nvPr>
            <p:ph type="body" idx="1"/>
          </p:nvPr>
        </p:nvSpPr>
        <p:spPr bwMode="auto">
          <a:xfrm>
            <a:off x="609600" y="1600200"/>
            <a:ext cx="10972800" cy="4495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19" name="Rectangle 7">
            <a:extLst>
              <a:ext uri="{FF2B5EF4-FFF2-40B4-BE49-F238E27FC236}">
                <a16:creationId xmlns:a16="http://schemas.microsoft.com/office/drawing/2014/main" id="{089981C4-825C-4EA0-8680-7E7264A14C8A}"/>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cs typeface="Arial" pitchFamily="34" charset="0"/>
              </a:defRPr>
            </a:lvl1pPr>
          </a:lstStyle>
          <a:p>
            <a:pPr>
              <a:defRPr/>
            </a:pPr>
            <a:endParaRPr lang="en-US"/>
          </a:p>
        </p:txBody>
      </p:sp>
      <p:sp>
        <p:nvSpPr>
          <p:cNvPr id="38920" name="Rectangle 8">
            <a:extLst>
              <a:ext uri="{FF2B5EF4-FFF2-40B4-BE49-F238E27FC236}">
                <a16:creationId xmlns:a16="http://schemas.microsoft.com/office/drawing/2014/main" id="{04749226-4DE5-4263-8D0C-7BE91716869A}"/>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cs typeface="Arial" pitchFamily="34" charset="0"/>
              </a:defRPr>
            </a:lvl1pPr>
          </a:lstStyle>
          <a:p>
            <a:pPr>
              <a:defRPr/>
            </a:pPr>
            <a:endParaRPr lang="en-US"/>
          </a:p>
        </p:txBody>
      </p:sp>
      <p:sp>
        <p:nvSpPr>
          <p:cNvPr id="38921" name="Rectangle 9">
            <a:extLst>
              <a:ext uri="{FF2B5EF4-FFF2-40B4-BE49-F238E27FC236}">
                <a16:creationId xmlns:a16="http://schemas.microsoft.com/office/drawing/2014/main" id="{3681A92A-CE9F-42C4-B440-3C3DA5216AC5}"/>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Tahoma" panose="020B0604030504040204" pitchFamily="34" charset="0"/>
              </a:defRPr>
            </a:lvl1pPr>
          </a:lstStyle>
          <a:p>
            <a:pPr>
              <a:defRPr/>
            </a:pPr>
            <a:fld id="{E286191F-C61E-43C6-9C84-3118537C3C12}" type="slidenum">
              <a:rPr lang="en-US" altLang="en-US"/>
              <a:pPr>
                <a:defRPr/>
              </a:pPr>
              <a:t>‹#›</a:t>
            </a:fld>
            <a:endParaRPr lang="en-US" altLang="en-US"/>
          </a:p>
        </p:txBody>
      </p:sp>
    </p:spTree>
    <p:extLst>
      <p:ext uri="{BB962C8B-B14F-4D97-AF65-F5344CB8AC3E}">
        <p14:creationId xmlns:p14="http://schemas.microsoft.com/office/powerpoint/2010/main" val="342046685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ideo" Target="file:///C:\Users\Bishop%20Mike\Videos\4K%20Video%20Downloader\Amazing%20Grace%20(My%20Chains%20are%20Gone)%20-%20Chris%20Tomlin%20(with%20lyrics).mp4"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Painting of the Baroque Period | Boundless Art History">
            <a:extLst>
              <a:ext uri="{FF2B5EF4-FFF2-40B4-BE49-F238E27FC236}">
                <a16:creationId xmlns:a16="http://schemas.microsoft.com/office/drawing/2014/main" id="{6900B32C-F3B1-46B3-AED6-D8A48CC5B0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76" y="1211264"/>
            <a:ext cx="3667125" cy="564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4">
            <a:extLst>
              <a:ext uri="{FF2B5EF4-FFF2-40B4-BE49-F238E27FC236}">
                <a16:creationId xmlns:a16="http://schemas.microsoft.com/office/drawing/2014/main" id="{81BC490E-3EA7-4145-82E4-5017697E351F}"/>
              </a:ext>
            </a:extLst>
          </p:cNvPr>
          <p:cNvSpPr>
            <a:spLocks noGrp="1" noChangeArrowheads="1"/>
          </p:cNvSpPr>
          <p:nvPr>
            <p:ph type="title"/>
          </p:nvPr>
        </p:nvSpPr>
        <p:spPr>
          <a:xfrm>
            <a:off x="1524000" y="-11113"/>
            <a:ext cx="9144000" cy="2439988"/>
          </a:xfrm>
        </p:spPr>
        <p:txBody>
          <a:bodyPr/>
          <a:lstStyle/>
          <a:p>
            <a:pPr eaLnBrk="1" hangingPunct="1">
              <a:defRPr/>
            </a:pPr>
            <a:r>
              <a:rPr lang="en-GB" dirty="0"/>
              <a:t>The Last things: </a:t>
            </a:r>
            <a:br>
              <a:rPr lang="en-GB" dirty="0"/>
            </a:br>
            <a:r>
              <a:rPr lang="en-GB" dirty="0"/>
              <a:t>death, judgement heaven and hell</a:t>
            </a:r>
            <a:br>
              <a:rPr lang="en-GB" dirty="0"/>
            </a:br>
            <a:br>
              <a:rPr lang="en-GB" dirty="0"/>
            </a:br>
            <a:endParaRPr lang="en-US" dirty="0"/>
          </a:p>
        </p:txBody>
      </p:sp>
      <p:sp>
        <p:nvSpPr>
          <p:cNvPr id="7174" name="Rectangle 6">
            <a:extLst>
              <a:ext uri="{FF2B5EF4-FFF2-40B4-BE49-F238E27FC236}">
                <a16:creationId xmlns:a16="http://schemas.microsoft.com/office/drawing/2014/main" id="{3CD7F3C2-4048-4D08-BBAD-A5F739E5D070}"/>
              </a:ext>
            </a:extLst>
          </p:cNvPr>
          <p:cNvSpPr>
            <a:spLocks noGrp="1" noChangeArrowheads="1"/>
          </p:cNvSpPr>
          <p:nvPr>
            <p:ph sz="half" idx="2"/>
          </p:nvPr>
        </p:nvSpPr>
        <p:spPr>
          <a:xfrm>
            <a:off x="1981200" y="3922714"/>
            <a:ext cx="8229600" cy="2173287"/>
          </a:xfrm>
        </p:spPr>
        <p:txBody>
          <a:bodyPr/>
          <a:lstStyle/>
          <a:p>
            <a:pPr algn="ctr" eaLnBrk="1" hangingPunct="1">
              <a:buFont typeface="Wingdings" panose="05000000000000000000" pitchFamily="2" charset="2"/>
              <a:buNone/>
              <a:defRPr/>
            </a:pPr>
            <a:endParaRPr lang="en-GB" sz="3600"/>
          </a:p>
          <a:p>
            <a:pPr algn="ctr" eaLnBrk="1" hangingPunct="1">
              <a:buFont typeface="Wingdings" panose="05000000000000000000" pitchFamily="2" charset="2"/>
              <a:buNone/>
              <a:defRPr/>
            </a:pPr>
            <a:endParaRPr lang="en-US" sz="3600"/>
          </a:p>
        </p:txBody>
      </p:sp>
      <p:sp>
        <p:nvSpPr>
          <p:cNvPr id="34821" name="Text Box 8">
            <a:extLst>
              <a:ext uri="{FF2B5EF4-FFF2-40B4-BE49-F238E27FC236}">
                <a16:creationId xmlns:a16="http://schemas.microsoft.com/office/drawing/2014/main" id="{3FAA975D-3460-4774-8310-7B5A3E900C02}"/>
              </a:ext>
            </a:extLst>
          </p:cNvPr>
          <p:cNvSpPr txBox="1">
            <a:spLocks noChangeArrowheads="1"/>
          </p:cNvSpPr>
          <p:nvPr/>
        </p:nvSpPr>
        <p:spPr bwMode="auto">
          <a:xfrm>
            <a:off x="4727575" y="6096000"/>
            <a:ext cx="247015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fontAlgn="base">
              <a:spcBef>
                <a:spcPct val="0"/>
              </a:spcBef>
              <a:spcAft>
                <a:spcPct val="0"/>
              </a:spcAft>
              <a:buClrTx/>
              <a:buSzTx/>
              <a:buNone/>
            </a:pPr>
            <a:r>
              <a:rPr lang="en-GB" altLang="en-US">
                <a:solidFill>
                  <a:srgbClr val="FFFFFF"/>
                </a:solidFill>
                <a:cs typeface="Arial" panose="020B0604020202020204" pitchFamily="34" charset="0"/>
              </a:rPr>
              <a:t>Advent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306D67-76AB-4331-9E98-735A192C3CAC}"/>
              </a:ext>
            </a:extLst>
          </p:cNvPr>
          <p:cNvSpPr>
            <a:spLocks noGrp="1"/>
          </p:cNvSpPr>
          <p:nvPr>
            <p:ph idx="1"/>
          </p:nvPr>
        </p:nvSpPr>
        <p:spPr>
          <a:xfrm>
            <a:off x="1524000" y="188914"/>
            <a:ext cx="9144000" cy="6669087"/>
          </a:xfrm>
        </p:spPr>
        <p:txBody>
          <a:bodyPr/>
          <a:lstStyle/>
          <a:p>
            <a:pPr marL="0" indent="0">
              <a:buNone/>
              <a:defRPr/>
            </a:pPr>
            <a:r>
              <a:rPr lang="en-GB" sz="2400" dirty="0"/>
              <a:t>“Anyone who says “you fool!” will be in danger of the fire of hell” </a:t>
            </a:r>
            <a:r>
              <a:rPr lang="en-GB" sz="2400" b="1" dirty="0"/>
              <a:t>Mt 5.22</a:t>
            </a:r>
          </a:p>
          <a:p>
            <a:pPr marL="0" indent="0">
              <a:buNone/>
              <a:defRPr/>
            </a:pPr>
            <a:endParaRPr lang="en-GB" sz="2400" b="1" dirty="0"/>
          </a:p>
          <a:p>
            <a:pPr marL="0" indent="0">
              <a:buNone/>
              <a:defRPr/>
            </a:pPr>
            <a:r>
              <a:rPr lang="en-GB" sz="2400" dirty="0"/>
              <a:t>“..better for you to lose one part of your body than for your whole body to be thrown into hell” </a:t>
            </a:r>
            <a:r>
              <a:rPr lang="en-GB" sz="2400" b="1" dirty="0"/>
              <a:t>Mt 5.29</a:t>
            </a:r>
          </a:p>
          <a:p>
            <a:pPr marL="0" indent="0">
              <a:buNone/>
              <a:defRPr/>
            </a:pPr>
            <a:endParaRPr lang="en-GB" sz="2400" b="1" dirty="0"/>
          </a:p>
          <a:p>
            <a:pPr marL="0" indent="0">
              <a:buNone/>
              <a:defRPr/>
            </a:pPr>
            <a:r>
              <a:rPr lang="en-GB" sz="2400" dirty="0"/>
              <a:t>“…better for you to enter life maimed…than…to be thrown into eternal fire” </a:t>
            </a:r>
            <a:r>
              <a:rPr lang="en-GB" sz="2400" b="1" dirty="0"/>
              <a:t>Mt 18.8</a:t>
            </a:r>
          </a:p>
          <a:p>
            <a:pPr marL="0" indent="0">
              <a:buNone/>
              <a:defRPr/>
            </a:pPr>
            <a:endParaRPr lang="en-GB" sz="2400" b="1" dirty="0"/>
          </a:p>
          <a:p>
            <a:pPr marL="0" indent="0">
              <a:buNone/>
              <a:defRPr/>
            </a:pPr>
            <a:r>
              <a:rPr lang="en-GB" sz="2400" dirty="0"/>
              <a:t>“Do not be afraid…rather be afraid of the One who can destroy both body and soul in hell” </a:t>
            </a:r>
            <a:r>
              <a:rPr lang="en-GB" sz="2400" b="1" dirty="0"/>
              <a:t>Mt 10.28</a:t>
            </a:r>
          </a:p>
          <a:p>
            <a:pPr marL="0" indent="0">
              <a:buNone/>
              <a:defRPr/>
            </a:pPr>
            <a:endParaRPr lang="en-GB" sz="2400" b="1" dirty="0"/>
          </a:p>
          <a:p>
            <a:pPr marL="0" indent="0">
              <a:buNone/>
              <a:defRPr/>
            </a:pPr>
            <a:r>
              <a:rPr lang="en-GB" sz="2400" dirty="0"/>
              <a:t>“twice as much a son of hell” </a:t>
            </a:r>
            <a:r>
              <a:rPr lang="en-GB" sz="2400" b="1" dirty="0"/>
              <a:t>Mt 23.15</a:t>
            </a:r>
          </a:p>
          <a:p>
            <a:pPr marL="0" indent="0">
              <a:buNone/>
              <a:defRPr/>
            </a:pPr>
            <a:endParaRPr lang="en-GB" sz="2400" b="1" dirty="0"/>
          </a:p>
          <a:p>
            <a:pPr marL="0" indent="0">
              <a:buNone/>
              <a:defRPr/>
            </a:pPr>
            <a:r>
              <a:rPr lang="en-GB" sz="2400" dirty="0"/>
              <a:t>“then they will go away to eternal punishment, but the righteous to eternal life” </a:t>
            </a:r>
            <a:r>
              <a:rPr lang="en-GB" sz="2400" b="1" dirty="0"/>
              <a:t>Mt 25.46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8740BE-72CC-4EA7-B1D7-360ED28F595C}"/>
              </a:ext>
            </a:extLst>
          </p:cNvPr>
          <p:cNvSpPr>
            <a:spLocks noGrp="1"/>
          </p:cNvSpPr>
          <p:nvPr>
            <p:ph idx="1"/>
          </p:nvPr>
        </p:nvSpPr>
        <p:spPr>
          <a:xfrm>
            <a:off x="1631951" y="115888"/>
            <a:ext cx="9001125" cy="5980112"/>
          </a:xfrm>
        </p:spPr>
        <p:txBody>
          <a:bodyPr/>
          <a:lstStyle/>
          <a:p>
            <a:pPr marL="0" indent="0">
              <a:buNone/>
              <a:defRPr/>
            </a:pPr>
            <a:r>
              <a:rPr lang="en-GB" sz="2400" dirty="0"/>
              <a:t>Rich man and Lazarus parable </a:t>
            </a:r>
            <a:r>
              <a:rPr lang="en-GB" sz="2400" b="1" dirty="0"/>
              <a:t>Luke 16.23</a:t>
            </a:r>
          </a:p>
          <a:p>
            <a:pPr marL="0" indent="0">
              <a:buNone/>
              <a:defRPr/>
            </a:pPr>
            <a:endParaRPr lang="en-GB" sz="2400" b="1" dirty="0"/>
          </a:p>
          <a:p>
            <a:pPr marL="0" indent="0">
              <a:buNone/>
              <a:defRPr/>
            </a:pPr>
            <a:r>
              <a:rPr lang="en-GB" sz="2400" dirty="0"/>
              <a:t>“better to enter the kingdom of God with one eye than to have two eyes and be thrown into hell where their worm does not die and the fire is not quenched” </a:t>
            </a:r>
            <a:r>
              <a:rPr lang="en-GB" sz="2400" b="1" dirty="0"/>
              <a:t>Mk 9.47-48</a:t>
            </a:r>
          </a:p>
          <a:p>
            <a:pPr marL="0" indent="0">
              <a:buNone/>
              <a:defRPr/>
            </a:pPr>
            <a:endParaRPr lang="en-GB" sz="2400" b="1" dirty="0"/>
          </a:p>
          <a:p>
            <a:pPr marL="0" indent="0">
              <a:buNone/>
              <a:defRPr/>
            </a:pPr>
            <a:r>
              <a:rPr lang="en-US" sz="2400" baseline="30000" dirty="0"/>
              <a:t>28</a:t>
            </a:r>
            <a:r>
              <a:rPr lang="en-US" sz="2400" dirty="0"/>
              <a:t>Do not be astonished at this; for the hour is coming when all who are in their graves will hear his voice </a:t>
            </a:r>
            <a:r>
              <a:rPr lang="en-US" sz="2400" baseline="30000" dirty="0"/>
              <a:t>29</a:t>
            </a:r>
            <a:r>
              <a:rPr lang="en-US" sz="2400" dirty="0"/>
              <a:t>and will come out—those who have done good, to the resurrection of life, and those who have done evil, to the resurrection of condemnation. </a:t>
            </a:r>
            <a:r>
              <a:rPr lang="en-US" sz="2400" b="1" dirty="0"/>
              <a:t>Jn 5.28-29</a:t>
            </a:r>
          </a:p>
          <a:p>
            <a:pPr marL="0" indent="0">
              <a:buNone/>
              <a:defRPr/>
            </a:pPr>
            <a:endParaRPr lang="en-US" sz="2400" b="1" dirty="0"/>
          </a:p>
          <a:p>
            <a:pPr marL="0" indent="0">
              <a:buNone/>
              <a:defRPr/>
            </a:pPr>
            <a:r>
              <a:rPr lang="en-US" sz="2400" dirty="0"/>
              <a:t>More widely Jesus in John’s Gospel talks of those who will “perish” (</a:t>
            </a:r>
            <a:r>
              <a:rPr lang="en-US" sz="2400" b="1" dirty="0"/>
              <a:t>3.16, 10.28</a:t>
            </a:r>
            <a:r>
              <a:rPr lang="en-US" sz="2400" dirty="0"/>
              <a:t>), will be “condemned” (</a:t>
            </a:r>
            <a:r>
              <a:rPr lang="en-US" sz="2400" b="1" dirty="0"/>
              <a:t>3.18. 5.24</a:t>
            </a:r>
            <a:r>
              <a:rPr lang="en-US" sz="2400" dirty="0"/>
              <a:t>), be subject to death (</a:t>
            </a:r>
            <a:r>
              <a:rPr lang="en-US" sz="2400" b="1" dirty="0"/>
              <a:t>5.24</a:t>
            </a:r>
            <a:r>
              <a:rPr lang="en-US" sz="2400" dirty="0"/>
              <a:t>) and die (</a:t>
            </a:r>
            <a:r>
              <a:rPr lang="en-US" sz="2400" b="1" dirty="0"/>
              <a:t>6.50</a:t>
            </a:r>
            <a:r>
              <a:rPr lang="en-US" sz="2400" dirty="0"/>
              <a:t>)</a:t>
            </a:r>
          </a:p>
          <a:p>
            <a:pPr marL="0" indent="0">
              <a:buNone/>
              <a:defRPr/>
            </a:pP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News releases exaggerate the results of scientific ...">
            <a:extLst>
              <a:ext uri="{FF2B5EF4-FFF2-40B4-BE49-F238E27FC236}">
                <a16:creationId xmlns:a16="http://schemas.microsoft.com/office/drawing/2014/main" id="{DE89A2F4-645C-4FB8-8619-83DF62D82C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6" y="-12700"/>
            <a:ext cx="9140825"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4B41D0B-D46E-4878-9057-092EFA0A0A56}"/>
              </a:ext>
            </a:extLst>
          </p:cNvPr>
          <p:cNvSpPr>
            <a:spLocks noGrp="1"/>
          </p:cNvSpPr>
          <p:nvPr>
            <p:ph type="title"/>
          </p:nvPr>
        </p:nvSpPr>
        <p:spPr/>
        <p:txBody>
          <a:bodyPr/>
          <a:lstStyle/>
          <a:p>
            <a:pPr>
              <a:defRPr/>
            </a:pPr>
            <a:r>
              <a:rPr lang="en-GB" dirty="0"/>
              <a:t>Exaggeration?</a:t>
            </a:r>
          </a:p>
        </p:txBody>
      </p:sp>
      <p:sp>
        <p:nvSpPr>
          <p:cNvPr id="3" name="Content Placeholder 2">
            <a:extLst>
              <a:ext uri="{FF2B5EF4-FFF2-40B4-BE49-F238E27FC236}">
                <a16:creationId xmlns:a16="http://schemas.microsoft.com/office/drawing/2014/main" id="{2854AA73-2CA9-4A87-8175-B72BD8704CF9}"/>
              </a:ext>
            </a:extLst>
          </p:cNvPr>
          <p:cNvSpPr>
            <a:spLocks noGrp="1"/>
          </p:cNvSpPr>
          <p:nvPr>
            <p:ph idx="1"/>
          </p:nvPr>
        </p:nvSpPr>
        <p:spPr/>
        <p:txBody>
          <a:bodyPr/>
          <a:lstStyle/>
          <a:p>
            <a:pPr>
              <a:defRPr/>
            </a:pP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C2936-75A4-43CC-8EC6-30526F6A10C4}"/>
              </a:ext>
            </a:extLst>
          </p:cNvPr>
          <p:cNvSpPr>
            <a:spLocks noGrp="1"/>
          </p:cNvSpPr>
          <p:nvPr>
            <p:ph type="title"/>
          </p:nvPr>
        </p:nvSpPr>
        <p:spPr>
          <a:xfrm>
            <a:off x="1847850" y="2565400"/>
            <a:ext cx="3538538" cy="1143000"/>
          </a:xfrm>
        </p:spPr>
        <p:txBody>
          <a:bodyPr/>
          <a:lstStyle/>
          <a:p>
            <a:pPr>
              <a:defRPr/>
            </a:pPr>
            <a:r>
              <a:rPr lang="en-GB" dirty="0"/>
              <a:t>Empty</a:t>
            </a:r>
            <a:br>
              <a:rPr lang="en-GB" dirty="0"/>
            </a:br>
            <a:r>
              <a:rPr lang="en-GB" dirty="0"/>
              <a:t>Threats?</a:t>
            </a:r>
          </a:p>
        </p:txBody>
      </p:sp>
      <p:pic>
        <p:nvPicPr>
          <p:cNvPr id="48131" name="Picture 2" descr="Empty Threat Cartoons and Comics - funny pictures from ...">
            <a:extLst>
              <a:ext uri="{FF2B5EF4-FFF2-40B4-BE49-F238E27FC236}">
                <a16:creationId xmlns:a16="http://schemas.microsoft.com/office/drawing/2014/main" id="{EAEDBE58-4D07-440A-AA11-95A6F33860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2788" y="17463"/>
            <a:ext cx="4864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991DE-2179-4C65-8766-05575A188233}"/>
              </a:ext>
            </a:extLst>
          </p:cNvPr>
          <p:cNvSpPr>
            <a:spLocks noGrp="1"/>
          </p:cNvSpPr>
          <p:nvPr>
            <p:ph type="title"/>
          </p:nvPr>
        </p:nvSpPr>
        <p:spPr>
          <a:xfrm>
            <a:off x="1524000" y="0"/>
            <a:ext cx="9144000" cy="1143000"/>
          </a:xfrm>
        </p:spPr>
        <p:txBody>
          <a:bodyPr/>
          <a:lstStyle/>
          <a:p>
            <a:pPr>
              <a:defRPr/>
            </a:pPr>
            <a:r>
              <a:rPr lang="en-GB" dirty="0"/>
              <a:t>Some texts supporting universalism</a:t>
            </a:r>
          </a:p>
        </p:txBody>
      </p:sp>
      <p:sp>
        <p:nvSpPr>
          <p:cNvPr id="3" name="Content Placeholder 2">
            <a:extLst>
              <a:ext uri="{FF2B5EF4-FFF2-40B4-BE49-F238E27FC236}">
                <a16:creationId xmlns:a16="http://schemas.microsoft.com/office/drawing/2014/main" id="{C1EBCA70-AD74-448B-B250-BFA1495640FA}"/>
              </a:ext>
            </a:extLst>
          </p:cNvPr>
          <p:cNvSpPr>
            <a:spLocks noGrp="1"/>
          </p:cNvSpPr>
          <p:nvPr>
            <p:ph idx="1"/>
          </p:nvPr>
        </p:nvSpPr>
        <p:spPr>
          <a:xfrm>
            <a:off x="1595439" y="981075"/>
            <a:ext cx="9001125" cy="4495800"/>
          </a:xfrm>
        </p:spPr>
        <p:txBody>
          <a:bodyPr/>
          <a:lstStyle/>
          <a:p>
            <a:pPr marL="0" indent="0">
              <a:buNone/>
              <a:defRPr/>
            </a:pPr>
            <a:r>
              <a:rPr lang="en-GB" sz="2400" dirty="0"/>
              <a:t>“And I when I am lifted up, will draw all people to myself” </a:t>
            </a:r>
            <a:r>
              <a:rPr lang="en-GB" sz="2400" b="1" dirty="0"/>
              <a:t>John 12.32</a:t>
            </a:r>
          </a:p>
          <a:p>
            <a:pPr marL="0" indent="0">
              <a:buNone/>
              <a:defRPr/>
            </a:pPr>
            <a:endParaRPr lang="en-GB" sz="2400" b="1" dirty="0"/>
          </a:p>
          <a:p>
            <a:pPr marL="0" indent="0">
              <a:buNone/>
              <a:defRPr/>
            </a:pPr>
            <a:r>
              <a:rPr lang="en-GB" sz="2400" dirty="0"/>
              <a:t>“Therefore just as one man’s trespass led to condemnation for all, so one man’s act of righteousness leads to justification and life for all” </a:t>
            </a:r>
            <a:r>
              <a:rPr lang="en-GB" sz="2400" b="1" dirty="0"/>
              <a:t>Rom 5.18</a:t>
            </a:r>
          </a:p>
          <a:p>
            <a:pPr marL="0" indent="0">
              <a:buNone/>
              <a:defRPr/>
            </a:pPr>
            <a:endParaRPr lang="en-GB" sz="1600" b="1" dirty="0"/>
          </a:p>
          <a:p>
            <a:pPr marL="0" indent="0">
              <a:buNone/>
              <a:defRPr/>
            </a:pPr>
            <a:r>
              <a:rPr lang="en-GB" sz="2400" dirty="0"/>
              <a:t>“for as all in Adam die, so all will be made alive in Christ” </a:t>
            </a:r>
            <a:r>
              <a:rPr lang="en-GB" sz="2400" b="1" dirty="0"/>
              <a:t>1 Cor 15.22</a:t>
            </a:r>
          </a:p>
          <a:p>
            <a:pPr marL="0" indent="0">
              <a:buNone/>
              <a:defRPr/>
            </a:pPr>
            <a:endParaRPr lang="en-GB" sz="1600" b="1" dirty="0"/>
          </a:p>
          <a:p>
            <a:pPr marL="0" indent="0">
              <a:buNone/>
              <a:defRPr/>
            </a:pPr>
            <a:r>
              <a:rPr lang="en-GB" sz="2400" dirty="0"/>
              <a:t>“For God has imprisoned all in disobedience, so that he may be merciful to all” </a:t>
            </a:r>
            <a:r>
              <a:rPr lang="en-GB" sz="2400" b="1" dirty="0"/>
              <a:t>Rom 11.32</a:t>
            </a:r>
          </a:p>
          <a:p>
            <a:pPr marL="0" indent="0">
              <a:buNone/>
              <a:defRPr/>
            </a:pPr>
            <a:endParaRPr lang="en-GB" sz="2400" b="1" dirty="0"/>
          </a:p>
          <a:p>
            <a:pPr marL="0" indent="0">
              <a:buNone/>
              <a:defRPr/>
            </a:pPr>
            <a:r>
              <a:rPr lang="en-GB" sz="2400" dirty="0"/>
              <a:t>“For the grace of God has appeared, bringing salvation to all” </a:t>
            </a:r>
            <a:r>
              <a:rPr lang="en-GB" sz="2400" b="1" dirty="0"/>
              <a:t>Titus 2.11</a:t>
            </a:r>
          </a:p>
          <a:p>
            <a:pPr>
              <a:defRPr/>
            </a:pP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A7105-F87D-4C8F-86C9-379663FA0A3C}"/>
              </a:ext>
            </a:extLst>
          </p:cNvPr>
          <p:cNvSpPr>
            <a:spLocks noGrp="1"/>
          </p:cNvSpPr>
          <p:nvPr>
            <p:ph type="title"/>
          </p:nvPr>
        </p:nvSpPr>
        <p:spPr>
          <a:xfrm>
            <a:off x="1524000" y="-161925"/>
            <a:ext cx="9144000" cy="1143000"/>
          </a:xfrm>
        </p:spPr>
        <p:txBody>
          <a:bodyPr/>
          <a:lstStyle/>
          <a:p>
            <a:pPr>
              <a:defRPr/>
            </a:pPr>
            <a:r>
              <a:rPr lang="en-GB" dirty="0"/>
              <a:t>Some texts supporting hell</a:t>
            </a:r>
          </a:p>
        </p:txBody>
      </p:sp>
      <p:sp>
        <p:nvSpPr>
          <p:cNvPr id="3" name="Content Placeholder 2">
            <a:extLst>
              <a:ext uri="{FF2B5EF4-FFF2-40B4-BE49-F238E27FC236}">
                <a16:creationId xmlns:a16="http://schemas.microsoft.com/office/drawing/2014/main" id="{897E4FEB-B65B-4F81-AAE9-9EC92B6AB54D}"/>
              </a:ext>
            </a:extLst>
          </p:cNvPr>
          <p:cNvSpPr>
            <a:spLocks noGrp="1"/>
          </p:cNvSpPr>
          <p:nvPr>
            <p:ph idx="1"/>
          </p:nvPr>
        </p:nvSpPr>
        <p:spPr>
          <a:xfrm>
            <a:off x="1595439" y="836613"/>
            <a:ext cx="9001125" cy="4495800"/>
          </a:xfrm>
        </p:spPr>
        <p:txBody>
          <a:bodyPr/>
          <a:lstStyle/>
          <a:p>
            <a:pPr marL="0" indent="0">
              <a:buNone/>
              <a:defRPr/>
            </a:pPr>
            <a:r>
              <a:rPr lang="en-GB" sz="2200" dirty="0"/>
              <a:t>“But by your hard and impenitent heart you are storing up wrath for yourself on the day of wrath, when God’s righteous judgement will be revealed </a:t>
            </a:r>
            <a:r>
              <a:rPr lang="en-GB" sz="2200" b="1" dirty="0"/>
              <a:t>Rom 2.5</a:t>
            </a:r>
          </a:p>
          <a:p>
            <a:pPr marL="0" indent="0">
              <a:buNone/>
              <a:defRPr/>
            </a:pPr>
            <a:endParaRPr lang="en-GB" sz="1000" b="1" dirty="0"/>
          </a:p>
          <a:p>
            <a:pPr marL="0" indent="0">
              <a:buNone/>
              <a:defRPr/>
            </a:pPr>
            <a:r>
              <a:rPr lang="en-GB" sz="2200" dirty="0"/>
              <a:t>“sudden destruction will come upon them…and there will be no escape” </a:t>
            </a:r>
            <a:r>
              <a:rPr lang="en-GB" sz="2200" b="1" dirty="0"/>
              <a:t>1 </a:t>
            </a:r>
            <a:r>
              <a:rPr lang="en-GB" sz="2200" b="1" dirty="0" err="1"/>
              <a:t>Thess</a:t>
            </a:r>
            <a:r>
              <a:rPr lang="en-GB" sz="2200" b="1" dirty="0"/>
              <a:t> 5.3</a:t>
            </a:r>
          </a:p>
          <a:p>
            <a:pPr marL="0" indent="0">
              <a:buNone/>
              <a:defRPr/>
            </a:pPr>
            <a:endParaRPr lang="en-GB" sz="1000" b="1" dirty="0"/>
          </a:p>
          <a:p>
            <a:pPr marL="0" indent="0">
              <a:buNone/>
              <a:defRPr/>
            </a:pPr>
            <a:r>
              <a:rPr lang="en-GB" sz="2200" dirty="0"/>
              <a:t>“These will suffer the punishment of eternal destruction,. Separated from the presence of the Lord and from the glory of his might” </a:t>
            </a:r>
            <a:r>
              <a:rPr lang="en-GB" sz="2200" b="1" dirty="0"/>
              <a:t>2 </a:t>
            </a:r>
            <a:r>
              <a:rPr lang="en-GB" sz="2200" b="1" dirty="0" err="1"/>
              <a:t>Thess</a:t>
            </a:r>
            <a:r>
              <a:rPr lang="en-GB" sz="2200" b="1" dirty="0"/>
              <a:t> 1.9</a:t>
            </a:r>
          </a:p>
          <a:p>
            <a:pPr marL="0" indent="0">
              <a:buNone/>
              <a:defRPr/>
            </a:pPr>
            <a:endParaRPr lang="en-GB" sz="1000" b="1" dirty="0"/>
          </a:p>
          <a:p>
            <a:pPr marL="0" indent="0">
              <a:buNone/>
              <a:defRPr/>
            </a:pPr>
            <a:r>
              <a:rPr lang="en-GB" sz="2200" dirty="0"/>
              <a:t>“for if we wilfully persist in sin after having received the knowledge of the truth, there no longer remains a sacrifice for sin, but a fearful prospect of judgement, and a fury of fire that will consume the adversaries” </a:t>
            </a:r>
            <a:r>
              <a:rPr lang="en-GB" sz="2200" b="1" dirty="0" err="1"/>
              <a:t>Heb</a:t>
            </a:r>
            <a:r>
              <a:rPr lang="en-GB" sz="2200" b="1" dirty="0"/>
              <a:t> 10.26-27</a:t>
            </a:r>
          </a:p>
          <a:p>
            <a:pPr marL="0" indent="0">
              <a:buNone/>
              <a:defRPr/>
            </a:pPr>
            <a:endParaRPr lang="en-GB" sz="2200" dirty="0"/>
          </a:p>
          <a:p>
            <a:pPr marL="0" indent="0">
              <a:buNone/>
              <a:defRPr/>
            </a:pPr>
            <a:r>
              <a:rPr lang="en-GB" sz="2200" dirty="0"/>
              <a:t>“…and anyone whose name was not found written in the book of life was thrown into the lake of fire </a:t>
            </a:r>
            <a:r>
              <a:rPr lang="en-GB" sz="2200" b="1" dirty="0"/>
              <a:t>Rev 20.15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E8960-B9BF-4081-B1B9-EAE986184DA7}"/>
              </a:ext>
            </a:extLst>
          </p:cNvPr>
          <p:cNvSpPr>
            <a:spLocks noGrp="1"/>
          </p:cNvSpPr>
          <p:nvPr>
            <p:ph type="title"/>
          </p:nvPr>
        </p:nvSpPr>
        <p:spPr/>
        <p:txBody>
          <a:bodyPr/>
          <a:lstStyle/>
          <a:p>
            <a:pPr>
              <a:defRPr/>
            </a:pPr>
            <a:endParaRPr lang="en-GB"/>
          </a:p>
        </p:txBody>
      </p:sp>
      <p:pic>
        <p:nvPicPr>
          <p:cNvPr id="51203" name="Picture 5">
            <a:extLst>
              <a:ext uri="{FF2B5EF4-FFF2-40B4-BE49-F238E27FC236}">
                <a16:creationId xmlns:a16="http://schemas.microsoft.com/office/drawing/2014/main" id="{AD03A9F4-DFDC-4B19-AAE3-11BC821A00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062" y="1"/>
            <a:ext cx="4579938"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7">
            <a:extLst>
              <a:ext uri="{FF2B5EF4-FFF2-40B4-BE49-F238E27FC236}">
                <a16:creationId xmlns:a16="http://schemas.microsoft.com/office/drawing/2014/main" id="{BB3DAF80-33E7-4F2C-AA15-024E6BE64AF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0" y="15875"/>
            <a:ext cx="4679950" cy="6929438"/>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337B-7919-4B52-A7B5-BA57CBA6A346}"/>
              </a:ext>
            </a:extLst>
          </p:cNvPr>
          <p:cNvSpPr>
            <a:spLocks noGrp="1"/>
          </p:cNvSpPr>
          <p:nvPr>
            <p:ph type="title"/>
          </p:nvPr>
        </p:nvSpPr>
        <p:spPr/>
        <p:txBody>
          <a:bodyPr/>
          <a:lstStyle/>
          <a:p>
            <a:pPr>
              <a:defRPr/>
            </a:pPr>
            <a:r>
              <a:rPr lang="en-GB" dirty="0"/>
              <a:t>Hell – some options</a:t>
            </a:r>
          </a:p>
        </p:txBody>
      </p:sp>
      <p:sp>
        <p:nvSpPr>
          <p:cNvPr id="3" name="Content Placeholder 2">
            <a:extLst>
              <a:ext uri="{FF2B5EF4-FFF2-40B4-BE49-F238E27FC236}">
                <a16:creationId xmlns:a16="http://schemas.microsoft.com/office/drawing/2014/main" id="{4DF83F82-2977-4B32-9C44-9C246FEE9597}"/>
              </a:ext>
            </a:extLst>
          </p:cNvPr>
          <p:cNvSpPr>
            <a:spLocks noGrp="1"/>
          </p:cNvSpPr>
          <p:nvPr>
            <p:ph idx="1"/>
          </p:nvPr>
        </p:nvSpPr>
        <p:spPr/>
        <p:txBody>
          <a:bodyPr/>
          <a:lstStyle/>
          <a:p>
            <a:pPr>
              <a:defRPr/>
            </a:pPr>
            <a:r>
              <a:rPr lang="en-GB" dirty="0"/>
              <a:t>Eternal punishment      (Augustine)</a:t>
            </a:r>
          </a:p>
          <a:p>
            <a:pPr>
              <a:defRPr/>
            </a:pPr>
            <a:r>
              <a:rPr lang="en-GB"/>
              <a:t>Annihilation                 (</a:t>
            </a:r>
            <a:r>
              <a:rPr lang="en-GB" dirty="0" err="1"/>
              <a:t>Ireneaus</a:t>
            </a:r>
            <a:r>
              <a:rPr lang="en-GB" dirty="0"/>
              <a:t>)</a:t>
            </a:r>
          </a:p>
          <a:p>
            <a:pPr>
              <a:defRPr/>
            </a:pPr>
            <a:r>
              <a:rPr lang="en-GB" dirty="0"/>
              <a:t>Universalism                (Gregory of Nyssa)</a:t>
            </a:r>
          </a:p>
        </p:txBody>
      </p:sp>
      <p:pic>
        <p:nvPicPr>
          <p:cNvPr id="52228" name="Picture 7" descr="The Emergence of a Cognitive Risk Era: The Role of ...">
            <a:extLst>
              <a:ext uri="{FF2B5EF4-FFF2-40B4-BE49-F238E27FC236}">
                <a16:creationId xmlns:a16="http://schemas.microsoft.com/office/drawing/2014/main" id="{F5744FB6-A14D-4314-B762-0664445820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9739" y="3481389"/>
            <a:ext cx="5146675"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F1C015-EFB8-4B47-A0B6-DC5167932B0E}"/>
              </a:ext>
            </a:extLst>
          </p:cNvPr>
          <p:cNvSpPr>
            <a:spLocks noGrp="1"/>
          </p:cNvSpPr>
          <p:nvPr>
            <p:ph idx="1"/>
          </p:nvPr>
        </p:nvSpPr>
        <p:spPr>
          <a:xfrm>
            <a:off x="1993900" y="549275"/>
            <a:ext cx="8447088" cy="4495800"/>
          </a:xfrm>
        </p:spPr>
        <p:txBody>
          <a:bodyPr/>
          <a:lstStyle/>
          <a:p>
            <a:pPr marL="0" indent="0">
              <a:buNone/>
              <a:defRPr/>
            </a:pPr>
            <a:r>
              <a:rPr lang="en-GB" dirty="0"/>
              <a:t>The chief punishment of hell is eternal separation from God, in whom alone man (sic) can possess the life and happiness for which he was created and for which he longs</a:t>
            </a:r>
          </a:p>
        </p:txBody>
      </p:sp>
      <p:pic>
        <p:nvPicPr>
          <p:cNvPr id="53251" name="Picture 4" descr="A screenshot of a newspaper&#10;&#10;Description automatically generated">
            <a:extLst>
              <a:ext uri="{FF2B5EF4-FFF2-40B4-BE49-F238E27FC236}">
                <a16:creationId xmlns:a16="http://schemas.microsoft.com/office/drawing/2014/main" id="{869213B6-CD3C-4E1A-9B78-419BA2E924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638" y="2847976"/>
            <a:ext cx="4932362"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Box 1">
            <a:extLst>
              <a:ext uri="{FF2B5EF4-FFF2-40B4-BE49-F238E27FC236}">
                <a16:creationId xmlns:a16="http://schemas.microsoft.com/office/drawing/2014/main" id="{DE3F873D-2D91-49D0-81C4-5BDD4E2ED6D0}"/>
              </a:ext>
            </a:extLst>
          </p:cNvPr>
          <p:cNvSpPr txBox="1">
            <a:spLocks noChangeArrowheads="1"/>
          </p:cNvSpPr>
          <p:nvPr/>
        </p:nvSpPr>
        <p:spPr bwMode="auto">
          <a:xfrm>
            <a:off x="1576388" y="5072064"/>
            <a:ext cx="418465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pPr>
            <a:r>
              <a:rPr lang="en-GB" altLang="en-US" sz="2400">
                <a:solidFill>
                  <a:srgbClr val="FFFFFF"/>
                </a:solidFill>
                <a:latin typeface="Arial" panose="020B0604020202020204" pitchFamily="34" charset="0"/>
                <a:cs typeface="Arial" panose="020B0604020202020204" pitchFamily="34" charset="0"/>
              </a:rPr>
              <a:t>Official Roman Catholic view </a:t>
            </a:r>
          </a:p>
          <a:p>
            <a:pPr eaLnBrk="0" fontAlgn="base" hangingPunct="0">
              <a:spcBef>
                <a:spcPct val="0"/>
              </a:spcBef>
              <a:spcAft>
                <a:spcPct val="0"/>
              </a:spcAft>
              <a:buClrTx/>
              <a:buSzTx/>
              <a:buNone/>
            </a:pPr>
            <a:r>
              <a:rPr lang="en-GB" altLang="en-US" sz="2400">
                <a:solidFill>
                  <a:srgbClr val="FFFFFF"/>
                </a:solidFill>
                <a:latin typeface="Arial" panose="020B0604020202020204" pitchFamily="34" charset="0"/>
                <a:cs typeface="Arial" panose="020B0604020202020204" pitchFamily="34" charset="0"/>
              </a:rPr>
              <a:t>and that of most </a:t>
            </a:r>
          </a:p>
          <a:p>
            <a:pPr eaLnBrk="0" fontAlgn="base" hangingPunct="0">
              <a:spcBef>
                <a:spcPct val="0"/>
              </a:spcBef>
              <a:spcAft>
                <a:spcPct val="0"/>
              </a:spcAft>
              <a:buClrTx/>
              <a:buSzTx/>
              <a:buNone/>
            </a:pPr>
            <a:r>
              <a:rPr lang="en-GB" altLang="en-US" sz="2400">
                <a:solidFill>
                  <a:srgbClr val="FFFFFF"/>
                </a:solidFill>
                <a:latin typeface="Arial" panose="020B0604020202020204" pitchFamily="34" charset="0"/>
                <a:cs typeface="Arial" panose="020B0604020202020204" pitchFamily="34" charset="0"/>
              </a:rPr>
              <a:t>Pentecostal Churches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CA98AD-4C6B-426F-9B83-83CF945CD249}"/>
              </a:ext>
            </a:extLst>
          </p:cNvPr>
          <p:cNvSpPr>
            <a:spLocks noGrp="1"/>
          </p:cNvSpPr>
          <p:nvPr>
            <p:ph idx="1"/>
          </p:nvPr>
        </p:nvSpPr>
        <p:spPr>
          <a:xfrm>
            <a:off x="1558925" y="404813"/>
            <a:ext cx="5195888" cy="6337300"/>
          </a:xfrm>
        </p:spPr>
        <p:txBody>
          <a:bodyPr/>
          <a:lstStyle/>
          <a:p>
            <a:pPr marL="0" indent="0">
              <a:buNone/>
              <a:defRPr/>
            </a:pPr>
            <a:r>
              <a:rPr lang="en-GB" sz="2400" dirty="0">
                <a:effectLst/>
              </a:rPr>
              <a:t>The </a:t>
            </a:r>
            <a:r>
              <a:rPr lang="en-GB" sz="2400" dirty="0" err="1">
                <a:effectLst/>
              </a:rPr>
              <a:t>damned’s</a:t>
            </a:r>
            <a:r>
              <a:rPr lang="en-GB" sz="2400" dirty="0">
                <a:effectLst/>
              </a:rPr>
              <a:t> experience of God’s light is not like Moses’, whose face was radiant, but rather something perceived as terrifying (Ex 20:19, 33:20). Being that Heaven </a:t>
            </a:r>
            <a:r>
              <a:rPr lang="en-GB" sz="2400" i="1" dirty="0">
                <a:effectLst/>
              </a:rPr>
              <a:t>is</a:t>
            </a:r>
            <a:r>
              <a:rPr lang="en-GB" sz="2400" dirty="0">
                <a:effectLst/>
              </a:rPr>
              <a:t> dwelling with God (Rev 21:3) where we see His face (Rev 22:4) and He is the only form of light (Rev 21:23), to those who hate God this will be eternal torture. Saint Peter seems to take this for granted when he warns in Acts 3:19, “Repent therefore and be converted, that your sins may be blotted out, so that times of refreshing may come from the face of the Lord.”</a:t>
            </a:r>
            <a:endParaRPr lang="en-GB" sz="2400" dirty="0"/>
          </a:p>
        </p:txBody>
      </p:sp>
      <p:pic>
        <p:nvPicPr>
          <p:cNvPr id="55299" name="Picture 2" descr="What Orthodoxy Isn’t – Orthodox Road">
            <a:extLst>
              <a:ext uri="{FF2B5EF4-FFF2-40B4-BE49-F238E27FC236}">
                <a16:creationId xmlns:a16="http://schemas.microsoft.com/office/drawing/2014/main" id="{BAEA504A-773B-466E-A589-3C71EBF68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3238" y="2060576"/>
            <a:ext cx="3814762"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Box 3">
            <a:extLst>
              <a:ext uri="{FF2B5EF4-FFF2-40B4-BE49-F238E27FC236}">
                <a16:creationId xmlns:a16="http://schemas.microsoft.com/office/drawing/2014/main" id="{EE09A60C-12D0-46E5-A558-84FF07530508}"/>
              </a:ext>
            </a:extLst>
          </p:cNvPr>
          <p:cNvSpPr txBox="1">
            <a:spLocks noChangeArrowheads="1"/>
          </p:cNvSpPr>
          <p:nvPr/>
        </p:nvSpPr>
        <p:spPr bwMode="auto">
          <a:xfrm>
            <a:off x="6959601" y="765176"/>
            <a:ext cx="3698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pPr>
            <a:r>
              <a:rPr lang="en-GB" altLang="en-US" sz="3600">
                <a:solidFill>
                  <a:srgbClr val="FFFFFF"/>
                </a:solidFill>
                <a:latin typeface="Arial" panose="020B0604020202020204" pitchFamily="34" charset="0"/>
                <a:cs typeface="Arial" panose="020B0604020202020204" pitchFamily="34" charset="0"/>
              </a:rPr>
              <a:t>Orthodox Church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705FA-76B0-4EFD-BAE7-D1A85E208010}"/>
              </a:ext>
            </a:extLst>
          </p:cNvPr>
          <p:cNvSpPr>
            <a:spLocks noGrp="1"/>
          </p:cNvSpPr>
          <p:nvPr>
            <p:ph type="title"/>
          </p:nvPr>
        </p:nvSpPr>
        <p:spPr>
          <a:xfrm>
            <a:off x="1919288" y="2725738"/>
            <a:ext cx="8229600" cy="1143000"/>
          </a:xfrm>
        </p:spPr>
        <p:txBody>
          <a:bodyPr/>
          <a:lstStyle/>
          <a:p>
            <a:pPr>
              <a:defRPr/>
            </a:pPr>
            <a:r>
              <a:rPr lang="en-GB" dirty="0"/>
              <a:t>Hell</a:t>
            </a:r>
          </a:p>
        </p:txBody>
      </p:sp>
      <p:sp>
        <p:nvSpPr>
          <p:cNvPr id="3" name="Content Placeholder 2">
            <a:extLst>
              <a:ext uri="{FF2B5EF4-FFF2-40B4-BE49-F238E27FC236}">
                <a16:creationId xmlns:a16="http://schemas.microsoft.com/office/drawing/2014/main" id="{A34A23E8-6B7C-4CF8-8735-32A748C43658}"/>
              </a:ext>
            </a:extLst>
          </p:cNvPr>
          <p:cNvSpPr>
            <a:spLocks noGrp="1"/>
          </p:cNvSpPr>
          <p:nvPr>
            <p:ph idx="1"/>
          </p:nvPr>
        </p:nvSpPr>
        <p:spPr/>
        <p:txBody>
          <a:bodyPr/>
          <a:lstStyle/>
          <a:p>
            <a:pPr>
              <a:defRPr/>
            </a:pPr>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9527E-1F97-4C1C-994A-9C69CF653BD2}"/>
              </a:ext>
            </a:extLst>
          </p:cNvPr>
          <p:cNvSpPr>
            <a:spLocks noGrp="1"/>
          </p:cNvSpPr>
          <p:nvPr>
            <p:ph type="title"/>
          </p:nvPr>
        </p:nvSpPr>
        <p:spPr/>
        <p:txBody>
          <a:bodyPr/>
          <a:lstStyle/>
          <a:p>
            <a:pPr>
              <a:defRPr/>
            </a:pPr>
            <a:endParaRPr lang="en-GB"/>
          </a:p>
        </p:txBody>
      </p:sp>
      <p:pic>
        <p:nvPicPr>
          <p:cNvPr id="56323" name="Picture 2" descr="Augustine of Hippo bibliography - Wikipedia">
            <a:extLst>
              <a:ext uri="{FF2B5EF4-FFF2-40B4-BE49-F238E27FC236}">
                <a16:creationId xmlns:a16="http://schemas.microsoft.com/office/drawing/2014/main" id="{7DF09BDF-F393-4135-BB6B-286F2E8B59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5003800" cy="681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Bethany AS Philosophy &amp; Ethics: St. Thomas Aquinas's ...">
            <a:extLst>
              <a:ext uri="{FF2B5EF4-FFF2-40B4-BE49-F238E27FC236}">
                <a16:creationId xmlns:a16="http://schemas.microsoft.com/office/drawing/2014/main" id="{18E9FE2A-4B88-48DE-91A6-D2731C15A39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527800" y="-6350"/>
            <a:ext cx="4140200" cy="5410200"/>
          </a:xfrm>
          <a:noFill/>
          <a:extLst>
            <a:ext uri="{909E8E84-426E-40DD-AFC4-6F175D3DCCD1}">
              <a14:hiddenFill xmlns:a14="http://schemas.microsoft.com/office/drawing/2010/main">
                <a:solidFill>
                  <a:srgbClr val="FFFFFF"/>
                </a:solidFill>
              </a14:hiddenFill>
            </a:ext>
          </a:extLst>
        </p:spPr>
      </p:pic>
      <p:pic>
        <p:nvPicPr>
          <p:cNvPr id="56325" name="Picture 6" descr="John Calvin: The Religious Reformer Who Influenced ...">
            <a:extLst>
              <a:ext uri="{FF2B5EF4-FFF2-40B4-BE49-F238E27FC236}">
                <a16:creationId xmlns:a16="http://schemas.microsoft.com/office/drawing/2014/main" id="{E6234E78-4217-4A30-AB6E-CE3E1C3880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7800" y="4130676"/>
            <a:ext cx="41402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512CC-F717-4A55-9EE4-EDD39AC37EF3}"/>
              </a:ext>
            </a:extLst>
          </p:cNvPr>
          <p:cNvSpPr>
            <a:spLocks noGrp="1"/>
          </p:cNvSpPr>
          <p:nvPr>
            <p:ph type="title"/>
          </p:nvPr>
        </p:nvSpPr>
        <p:spPr/>
        <p:txBody>
          <a:bodyPr/>
          <a:lstStyle/>
          <a:p>
            <a:pPr>
              <a:defRPr/>
            </a:pPr>
            <a:endParaRPr lang="en-GB"/>
          </a:p>
        </p:txBody>
      </p:sp>
      <p:sp>
        <p:nvSpPr>
          <p:cNvPr id="3" name="Content Placeholder 2">
            <a:extLst>
              <a:ext uri="{FF2B5EF4-FFF2-40B4-BE49-F238E27FC236}">
                <a16:creationId xmlns:a16="http://schemas.microsoft.com/office/drawing/2014/main" id="{3B40589F-E312-4FAB-9FCB-5BC63FB63A3A}"/>
              </a:ext>
            </a:extLst>
          </p:cNvPr>
          <p:cNvSpPr>
            <a:spLocks noGrp="1"/>
          </p:cNvSpPr>
          <p:nvPr>
            <p:ph idx="1"/>
          </p:nvPr>
        </p:nvSpPr>
        <p:spPr/>
        <p:txBody>
          <a:bodyPr/>
          <a:lstStyle/>
          <a:p>
            <a:pPr>
              <a:defRPr/>
            </a:pPr>
            <a:endParaRPr lang="en-GB"/>
          </a:p>
        </p:txBody>
      </p:sp>
      <p:pic>
        <p:nvPicPr>
          <p:cNvPr id="57348" name="Picture 2" descr="Geographic Gateways to the Underworld | Ancient Origins">
            <a:extLst>
              <a:ext uri="{FF2B5EF4-FFF2-40B4-BE49-F238E27FC236}">
                <a16:creationId xmlns:a16="http://schemas.microsoft.com/office/drawing/2014/main" id="{754DBC65-DF13-41CB-8CDC-BF3152CC97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50EE5-64B6-4652-B9B0-22F8FA63784B}"/>
              </a:ext>
            </a:extLst>
          </p:cNvPr>
          <p:cNvSpPr>
            <a:spLocks noGrp="1"/>
          </p:cNvSpPr>
          <p:nvPr>
            <p:ph type="title"/>
          </p:nvPr>
        </p:nvSpPr>
        <p:spPr/>
        <p:txBody>
          <a:bodyPr/>
          <a:lstStyle/>
          <a:p>
            <a:pPr>
              <a:defRPr/>
            </a:pPr>
            <a:endParaRPr lang="en-GB"/>
          </a:p>
        </p:txBody>
      </p:sp>
      <p:pic>
        <p:nvPicPr>
          <p:cNvPr id="58371" name="Content Placeholder 4">
            <a:extLst>
              <a:ext uri="{FF2B5EF4-FFF2-40B4-BE49-F238E27FC236}">
                <a16:creationId xmlns:a16="http://schemas.microsoft.com/office/drawing/2014/main" id="{793F6D9C-421C-44F3-9D43-A1BCA485C6B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1" y="0"/>
            <a:ext cx="5586413" cy="6858000"/>
          </a:xfrm>
        </p:spPr>
      </p:pic>
      <p:sp>
        <p:nvSpPr>
          <p:cNvPr id="58372" name="TextBox 5">
            <a:extLst>
              <a:ext uri="{FF2B5EF4-FFF2-40B4-BE49-F238E27FC236}">
                <a16:creationId xmlns:a16="http://schemas.microsoft.com/office/drawing/2014/main" id="{768E8046-35DB-4CB3-95BB-6FDC04847CF2}"/>
              </a:ext>
            </a:extLst>
          </p:cNvPr>
          <p:cNvSpPr txBox="1">
            <a:spLocks noChangeArrowheads="1"/>
          </p:cNvSpPr>
          <p:nvPr/>
        </p:nvSpPr>
        <p:spPr bwMode="auto">
          <a:xfrm>
            <a:off x="8328026" y="3213101"/>
            <a:ext cx="125571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pPr>
            <a:r>
              <a:rPr lang="en-GB" altLang="en-US">
                <a:solidFill>
                  <a:srgbClr val="FFFFFF"/>
                </a:solidFill>
                <a:latin typeface="Arial" panose="020B0604020202020204" pitchFamily="34" charset="0"/>
                <a:cs typeface="Arial" panose="020B0604020202020204" pitchFamily="34" charset="0"/>
              </a:rPr>
              <a:t>Jesus</a:t>
            </a:r>
          </a:p>
          <a:p>
            <a:pPr eaLnBrk="0" fontAlgn="base" hangingPunct="0">
              <a:spcBef>
                <a:spcPct val="0"/>
              </a:spcBef>
              <a:spcAft>
                <a:spcPct val="0"/>
              </a:spcAft>
              <a:buClrTx/>
              <a:buSzTx/>
              <a:buNone/>
            </a:pPr>
            <a:endParaRPr lang="en-GB" altLang="en-US" sz="1800">
              <a:solidFill>
                <a:srgbClr val="FFFFFF"/>
              </a:solidFill>
              <a:latin typeface="Arial" panose="020B06040202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A4804-3C74-41BA-8B7F-3BC02950969F}"/>
              </a:ext>
            </a:extLst>
          </p:cNvPr>
          <p:cNvSpPr>
            <a:spLocks noGrp="1"/>
          </p:cNvSpPr>
          <p:nvPr>
            <p:ph type="title"/>
          </p:nvPr>
        </p:nvSpPr>
        <p:spPr/>
        <p:txBody>
          <a:bodyPr/>
          <a:lstStyle/>
          <a:p>
            <a:pPr>
              <a:defRPr/>
            </a:pPr>
            <a:endParaRPr lang="en-GB"/>
          </a:p>
        </p:txBody>
      </p:sp>
      <p:pic>
        <p:nvPicPr>
          <p:cNvPr id="59395" name="Picture 2" descr="Classic Theology New: The Rich Man and Lazarus (Luke 16:19-31)">
            <a:extLst>
              <a:ext uri="{FF2B5EF4-FFF2-40B4-BE49-F238E27FC236}">
                <a16:creationId xmlns:a16="http://schemas.microsoft.com/office/drawing/2014/main" id="{AD11B447-290B-4862-9A74-A024980D74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3368676"/>
            <a:ext cx="6588125"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4" descr="Bible | To Ephesus and beyond">
            <a:extLst>
              <a:ext uri="{FF2B5EF4-FFF2-40B4-BE49-F238E27FC236}">
                <a16:creationId xmlns:a16="http://schemas.microsoft.com/office/drawing/2014/main" id="{3E55A254-F0EA-4C15-BA17-34A939CA9E0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1" y="1"/>
            <a:ext cx="6588125" cy="3368675"/>
          </a:xfrm>
          <a:noFill/>
          <a:extLst>
            <a:ext uri="{909E8E84-426E-40DD-AFC4-6F175D3DCCD1}">
              <a14:hiddenFill xmlns:a14="http://schemas.microsoft.com/office/drawing/2010/main">
                <a:solidFill>
                  <a:srgbClr val="FFFFFF"/>
                </a:solidFill>
              </a14:hiddenFill>
            </a:ext>
          </a:extLst>
        </p:spPr>
      </p:pic>
      <p:sp>
        <p:nvSpPr>
          <p:cNvPr id="59397" name="TextBox 5">
            <a:extLst>
              <a:ext uri="{FF2B5EF4-FFF2-40B4-BE49-F238E27FC236}">
                <a16:creationId xmlns:a16="http://schemas.microsoft.com/office/drawing/2014/main" id="{61E9C90D-3AD1-43B1-AE60-BC4EF139D4C9}"/>
              </a:ext>
            </a:extLst>
          </p:cNvPr>
          <p:cNvSpPr txBox="1">
            <a:spLocks noChangeArrowheads="1"/>
          </p:cNvSpPr>
          <p:nvPr/>
        </p:nvSpPr>
        <p:spPr bwMode="auto">
          <a:xfrm>
            <a:off x="8132763" y="1366839"/>
            <a:ext cx="2665412"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pPr>
            <a:r>
              <a:rPr lang="en-GB" altLang="en-US" sz="1800">
                <a:solidFill>
                  <a:srgbClr val="FFFFFF"/>
                </a:solidFill>
                <a:latin typeface="Arial" panose="020B0604020202020204" pitchFamily="34" charset="0"/>
                <a:cs typeface="Arial" panose="020B0604020202020204" pitchFamily="34" charset="0"/>
              </a:rPr>
              <a:t>Two parables of Jesus</a:t>
            </a:r>
          </a:p>
          <a:p>
            <a:pPr eaLnBrk="0" fontAlgn="base" hangingPunct="0">
              <a:spcBef>
                <a:spcPct val="0"/>
              </a:spcBef>
              <a:spcAft>
                <a:spcPct val="0"/>
              </a:spcAft>
              <a:buClrTx/>
              <a:buSzTx/>
              <a:buNone/>
            </a:pPr>
            <a:endParaRPr lang="en-GB" altLang="en-US" sz="1800">
              <a:solidFill>
                <a:srgbClr val="FFFFFF"/>
              </a:solidFill>
              <a:latin typeface="Arial" panose="020B0604020202020204" pitchFamily="34" charset="0"/>
              <a:cs typeface="Arial" panose="020B0604020202020204" pitchFamily="34" charset="0"/>
            </a:endParaRPr>
          </a:p>
          <a:p>
            <a:pPr eaLnBrk="0" fontAlgn="base" hangingPunct="0">
              <a:spcBef>
                <a:spcPct val="0"/>
              </a:spcBef>
              <a:spcAft>
                <a:spcPct val="0"/>
              </a:spcAft>
              <a:buClrTx/>
              <a:buSzTx/>
              <a:buNone/>
            </a:pPr>
            <a:endParaRPr lang="en-GB" altLang="en-US" sz="1800">
              <a:solidFill>
                <a:srgbClr val="FFFFFF"/>
              </a:solidFill>
              <a:latin typeface="Arial" panose="020B0604020202020204" pitchFamily="34" charset="0"/>
              <a:cs typeface="Arial" panose="020B0604020202020204" pitchFamily="34" charset="0"/>
            </a:endParaRPr>
          </a:p>
          <a:p>
            <a:pPr eaLnBrk="0" fontAlgn="base" hangingPunct="0">
              <a:spcBef>
                <a:spcPct val="0"/>
              </a:spcBef>
              <a:spcAft>
                <a:spcPct val="0"/>
              </a:spcAft>
              <a:buClrTx/>
              <a:buSzTx/>
              <a:buNone/>
            </a:pPr>
            <a:r>
              <a:rPr lang="en-GB" altLang="en-US" sz="1800">
                <a:solidFill>
                  <a:srgbClr val="FFFFFF"/>
                </a:solidFill>
                <a:latin typeface="Arial" panose="020B0604020202020204" pitchFamily="34" charset="0"/>
                <a:cs typeface="Arial" panose="020B0604020202020204" pitchFamily="34" charset="0"/>
              </a:rPr>
              <a:t>The sheep and the goats </a:t>
            </a:r>
          </a:p>
          <a:p>
            <a:pPr eaLnBrk="0" fontAlgn="base" hangingPunct="0">
              <a:spcBef>
                <a:spcPct val="0"/>
              </a:spcBef>
              <a:spcAft>
                <a:spcPct val="0"/>
              </a:spcAft>
              <a:buClrTx/>
              <a:buSzTx/>
              <a:buNone/>
            </a:pPr>
            <a:r>
              <a:rPr lang="en-GB" altLang="en-US" sz="1800">
                <a:solidFill>
                  <a:srgbClr val="FFFFFF"/>
                </a:solidFill>
                <a:latin typeface="Arial" panose="020B0604020202020204" pitchFamily="34" charset="0"/>
                <a:cs typeface="Arial" panose="020B0604020202020204" pitchFamily="34" charset="0"/>
              </a:rPr>
              <a:t>Mt 25.31-46</a:t>
            </a:r>
          </a:p>
          <a:p>
            <a:pPr eaLnBrk="0" fontAlgn="base" hangingPunct="0">
              <a:spcBef>
                <a:spcPct val="0"/>
              </a:spcBef>
              <a:spcAft>
                <a:spcPct val="0"/>
              </a:spcAft>
              <a:buClrTx/>
              <a:buSzTx/>
              <a:buNone/>
            </a:pPr>
            <a:endParaRPr lang="en-GB" altLang="en-US" sz="1800">
              <a:solidFill>
                <a:srgbClr val="FFFFFF"/>
              </a:solidFill>
              <a:latin typeface="Arial" panose="020B0604020202020204" pitchFamily="34" charset="0"/>
              <a:cs typeface="Arial" panose="020B0604020202020204" pitchFamily="34" charset="0"/>
            </a:endParaRPr>
          </a:p>
          <a:p>
            <a:pPr eaLnBrk="0" fontAlgn="base" hangingPunct="0">
              <a:spcBef>
                <a:spcPct val="0"/>
              </a:spcBef>
              <a:spcAft>
                <a:spcPct val="0"/>
              </a:spcAft>
              <a:buClrTx/>
              <a:buSzTx/>
              <a:buNone/>
            </a:pPr>
            <a:endParaRPr lang="en-GB" altLang="en-US" sz="1800">
              <a:solidFill>
                <a:srgbClr val="FFFFFF"/>
              </a:solidFill>
              <a:latin typeface="Arial" panose="020B0604020202020204" pitchFamily="34" charset="0"/>
              <a:cs typeface="Arial" panose="020B0604020202020204" pitchFamily="34" charset="0"/>
            </a:endParaRPr>
          </a:p>
          <a:p>
            <a:pPr eaLnBrk="0" fontAlgn="base" hangingPunct="0">
              <a:spcBef>
                <a:spcPct val="0"/>
              </a:spcBef>
              <a:spcAft>
                <a:spcPct val="0"/>
              </a:spcAft>
              <a:buClrTx/>
              <a:buSzTx/>
              <a:buNone/>
            </a:pPr>
            <a:endParaRPr lang="en-GB" altLang="en-US" sz="1800">
              <a:solidFill>
                <a:srgbClr val="FFFFFF"/>
              </a:solidFill>
              <a:latin typeface="Arial" panose="020B0604020202020204" pitchFamily="34" charset="0"/>
              <a:cs typeface="Arial" panose="020B0604020202020204" pitchFamily="34" charset="0"/>
            </a:endParaRPr>
          </a:p>
          <a:p>
            <a:pPr eaLnBrk="0" fontAlgn="base" hangingPunct="0">
              <a:spcBef>
                <a:spcPct val="0"/>
              </a:spcBef>
              <a:spcAft>
                <a:spcPct val="0"/>
              </a:spcAft>
              <a:buClrTx/>
              <a:buSzTx/>
              <a:buNone/>
            </a:pPr>
            <a:r>
              <a:rPr lang="en-GB" altLang="en-US" sz="1800">
                <a:solidFill>
                  <a:srgbClr val="FFFFFF"/>
                </a:solidFill>
                <a:latin typeface="Arial" panose="020B0604020202020204" pitchFamily="34" charset="0"/>
                <a:cs typeface="Arial" panose="020B0604020202020204" pitchFamily="34" charset="0"/>
              </a:rPr>
              <a:t>Rich Man and Lazarus </a:t>
            </a:r>
          </a:p>
          <a:p>
            <a:pPr eaLnBrk="0" fontAlgn="base" hangingPunct="0">
              <a:spcBef>
                <a:spcPct val="0"/>
              </a:spcBef>
              <a:spcAft>
                <a:spcPct val="0"/>
              </a:spcAft>
              <a:buClrTx/>
              <a:buSzTx/>
              <a:buNone/>
            </a:pPr>
            <a:r>
              <a:rPr lang="en-GB" altLang="en-US" sz="1800">
                <a:solidFill>
                  <a:srgbClr val="FFFFFF"/>
                </a:solidFill>
                <a:latin typeface="Arial" panose="020B0604020202020204" pitchFamily="34" charset="0"/>
                <a:cs typeface="Arial" panose="020B0604020202020204" pitchFamily="34" charset="0"/>
              </a:rPr>
              <a:t>Luke 16.19-31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EAE82-2F42-41D3-876D-353E448A7F63}"/>
              </a:ext>
            </a:extLst>
          </p:cNvPr>
          <p:cNvSpPr>
            <a:spLocks noGrp="1"/>
          </p:cNvSpPr>
          <p:nvPr>
            <p:ph type="title"/>
          </p:nvPr>
        </p:nvSpPr>
        <p:spPr/>
        <p:txBody>
          <a:bodyPr/>
          <a:lstStyle/>
          <a:p>
            <a:pPr>
              <a:defRPr/>
            </a:pPr>
            <a:endParaRPr lang="en-GB"/>
          </a:p>
        </p:txBody>
      </p:sp>
      <p:sp>
        <p:nvSpPr>
          <p:cNvPr id="3" name="Content Placeholder 2">
            <a:extLst>
              <a:ext uri="{FF2B5EF4-FFF2-40B4-BE49-F238E27FC236}">
                <a16:creationId xmlns:a16="http://schemas.microsoft.com/office/drawing/2014/main" id="{DA579525-3792-4C50-AADE-0B9FD0A49C2E}"/>
              </a:ext>
            </a:extLst>
          </p:cNvPr>
          <p:cNvSpPr>
            <a:spLocks noGrp="1"/>
          </p:cNvSpPr>
          <p:nvPr>
            <p:ph idx="1"/>
          </p:nvPr>
        </p:nvSpPr>
        <p:spPr>
          <a:xfrm>
            <a:off x="6115050" y="1685926"/>
            <a:ext cx="4552950" cy="4348163"/>
          </a:xfrm>
        </p:spPr>
        <p:txBody>
          <a:bodyPr/>
          <a:lstStyle/>
          <a:p>
            <a:pPr marL="0" indent="0">
              <a:buNone/>
              <a:defRPr/>
            </a:pPr>
            <a:r>
              <a:rPr lang="en-GB" dirty="0"/>
              <a:t>Not everyone who says to me “Lord, Lord”  shall enter the Kingdom of heaven but only the one who does the will of my Father in heaven” </a:t>
            </a:r>
          </a:p>
          <a:p>
            <a:pPr marL="0" indent="0">
              <a:buNone/>
              <a:defRPr/>
            </a:pPr>
            <a:r>
              <a:rPr lang="en-GB" dirty="0"/>
              <a:t>			Mt 7.21</a:t>
            </a:r>
          </a:p>
        </p:txBody>
      </p:sp>
      <p:pic>
        <p:nvPicPr>
          <p:cNvPr id="60420" name="Picture 2" descr="LBP Locksmith Brighton. Emergency Locksmiths in Brighton">
            <a:extLst>
              <a:ext uri="{FF2B5EF4-FFF2-40B4-BE49-F238E27FC236}">
                <a16:creationId xmlns:a16="http://schemas.microsoft.com/office/drawing/2014/main" id="{F5858576-2E16-49B3-95B9-6E18AABE4F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483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61B64-1AC3-4455-A4F3-1560B4ED3F63}"/>
              </a:ext>
            </a:extLst>
          </p:cNvPr>
          <p:cNvSpPr>
            <a:spLocks noGrp="1"/>
          </p:cNvSpPr>
          <p:nvPr>
            <p:ph type="title"/>
          </p:nvPr>
        </p:nvSpPr>
        <p:spPr/>
        <p:txBody>
          <a:bodyPr/>
          <a:lstStyle/>
          <a:p>
            <a:pPr>
              <a:defRPr/>
            </a:pPr>
            <a:endParaRPr lang="en-GB"/>
          </a:p>
        </p:txBody>
      </p:sp>
      <p:sp>
        <p:nvSpPr>
          <p:cNvPr id="3" name="Content Placeholder 2">
            <a:extLst>
              <a:ext uri="{FF2B5EF4-FFF2-40B4-BE49-F238E27FC236}">
                <a16:creationId xmlns:a16="http://schemas.microsoft.com/office/drawing/2014/main" id="{2753C63A-F673-4367-9769-57D1A6FF4D4E}"/>
              </a:ext>
            </a:extLst>
          </p:cNvPr>
          <p:cNvSpPr>
            <a:spLocks noGrp="1"/>
          </p:cNvSpPr>
          <p:nvPr>
            <p:ph idx="1"/>
          </p:nvPr>
        </p:nvSpPr>
        <p:spPr/>
        <p:txBody>
          <a:bodyPr/>
          <a:lstStyle/>
          <a:p>
            <a:pPr>
              <a:defRPr/>
            </a:pPr>
            <a:endParaRPr lang="en-GB"/>
          </a:p>
        </p:txBody>
      </p:sp>
      <p:pic>
        <p:nvPicPr>
          <p:cNvPr id="61444" name="Picture 2" descr="Want a better presence online? Get over yourself | What ...">
            <a:extLst>
              <a:ext uri="{FF2B5EF4-FFF2-40B4-BE49-F238E27FC236}">
                <a16:creationId xmlns:a16="http://schemas.microsoft.com/office/drawing/2014/main" id="{2C439BFA-2492-45FB-BCDB-CB5607FF53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Box 3">
            <a:extLst>
              <a:ext uri="{FF2B5EF4-FFF2-40B4-BE49-F238E27FC236}">
                <a16:creationId xmlns:a16="http://schemas.microsoft.com/office/drawing/2014/main" id="{AD020529-8665-431F-BB57-65CC1A6D5370}"/>
              </a:ext>
            </a:extLst>
          </p:cNvPr>
          <p:cNvSpPr txBox="1">
            <a:spLocks noChangeArrowheads="1"/>
          </p:cNvSpPr>
          <p:nvPr/>
        </p:nvSpPr>
        <p:spPr bwMode="auto">
          <a:xfrm>
            <a:off x="1703389" y="92076"/>
            <a:ext cx="84534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GB" altLang="en-US" sz="2000">
                <a:solidFill>
                  <a:srgbClr val="002060"/>
                </a:solidFill>
              </a:rPr>
              <a:t>This is not about your wife or your son, nor about Nero or Judas Iscariot, </a:t>
            </a:r>
          </a:p>
          <a:p>
            <a:pPr eaLnBrk="0" fontAlgn="base" hangingPunct="0">
              <a:spcBef>
                <a:spcPct val="0"/>
              </a:spcBef>
              <a:spcAft>
                <a:spcPct val="0"/>
              </a:spcAft>
            </a:pPr>
            <a:r>
              <a:rPr lang="en-GB" altLang="en-US" sz="2000">
                <a:solidFill>
                  <a:srgbClr val="002060"/>
                </a:solidFill>
              </a:rPr>
              <a:t>it’s about you and me” C.S.Lewis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3F082-D636-4A92-B9F8-D8A976F020E9}"/>
              </a:ext>
            </a:extLst>
          </p:cNvPr>
          <p:cNvSpPr>
            <a:spLocks noGrp="1"/>
          </p:cNvSpPr>
          <p:nvPr>
            <p:ph type="title"/>
          </p:nvPr>
        </p:nvSpPr>
        <p:spPr>
          <a:xfrm>
            <a:off x="1981200" y="274638"/>
            <a:ext cx="3435350" cy="1143000"/>
          </a:xfrm>
        </p:spPr>
        <p:txBody>
          <a:bodyPr/>
          <a:lstStyle/>
          <a:p>
            <a:pPr>
              <a:defRPr/>
            </a:pPr>
            <a:r>
              <a:rPr lang="en-GB" dirty="0"/>
              <a:t>Issues</a:t>
            </a:r>
          </a:p>
        </p:txBody>
      </p:sp>
      <p:sp>
        <p:nvSpPr>
          <p:cNvPr id="3" name="Content Placeholder 2">
            <a:extLst>
              <a:ext uri="{FF2B5EF4-FFF2-40B4-BE49-F238E27FC236}">
                <a16:creationId xmlns:a16="http://schemas.microsoft.com/office/drawing/2014/main" id="{3210B241-2BCA-4379-8EB6-3915AAD19EE2}"/>
              </a:ext>
            </a:extLst>
          </p:cNvPr>
          <p:cNvSpPr>
            <a:spLocks noGrp="1"/>
          </p:cNvSpPr>
          <p:nvPr>
            <p:ph idx="1"/>
          </p:nvPr>
        </p:nvSpPr>
        <p:spPr>
          <a:xfrm>
            <a:off x="1544638" y="1557338"/>
            <a:ext cx="8507412" cy="4495800"/>
          </a:xfrm>
        </p:spPr>
        <p:txBody>
          <a:bodyPr/>
          <a:lstStyle/>
          <a:p>
            <a:pPr marL="0" indent="0">
              <a:buNone/>
              <a:defRPr/>
            </a:pPr>
            <a:r>
              <a:rPr lang="en-GB" dirty="0"/>
              <a:t>A split personality </a:t>
            </a:r>
          </a:p>
          <a:p>
            <a:pPr marL="0" indent="0">
              <a:buNone/>
              <a:defRPr/>
            </a:pPr>
            <a:r>
              <a:rPr lang="en-GB" dirty="0"/>
              <a:t>in God?!</a:t>
            </a:r>
          </a:p>
          <a:p>
            <a:pPr marL="0" indent="0">
              <a:buNone/>
              <a:defRPr/>
            </a:pPr>
            <a:endParaRPr lang="en-GB" dirty="0"/>
          </a:p>
          <a:p>
            <a:pPr marL="0" indent="0">
              <a:buNone/>
              <a:defRPr/>
            </a:pPr>
            <a:r>
              <a:rPr lang="en-GB" dirty="0"/>
              <a:t>A God of love?</a:t>
            </a:r>
          </a:p>
          <a:p>
            <a:pPr marL="0" indent="0">
              <a:buNone/>
              <a:defRPr/>
            </a:pPr>
            <a:endParaRPr lang="en-GB" dirty="0"/>
          </a:p>
          <a:p>
            <a:pPr marL="0" indent="0">
              <a:buNone/>
              <a:defRPr/>
            </a:pPr>
            <a:endParaRPr lang="en-GB" dirty="0"/>
          </a:p>
          <a:p>
            <a:pPr marL="0" indent="0">
              <a:buNone/>
              <a:defRPr/>
            </a:pPr>
            <a:r>
              <a:rPr lang="en-GB" dirty="0"/>
              <a:t>Why on earth would</a:t>
            </a:r>
          </a:p>
          <a:p>
            <a:pPr marL="0" indent="0">
              <a:buNone/>
              <a:defRPr/>
            </a:pPr>
            <a:r>
              <a:rPr lang="en-GB" dirty="0"/>
              <a:t>You want to damn </a:t>
            </a:r>
          </a:p>
          <a:p>
            <a:pPr marL="0" indent="0">
              <a:buNone/>
              <a:defRPr/>
            </a:pPr>
            <a:r>
              <a:rPr lang="en-GB" dirty="0"/>
              <a:t>yourself?  </a:t>
            </a:r>
          </a:p>
        </p:txBody>
      </p:sp>
      <p:pic>
        <p:nvPicPr>
          <p:cNvPr id="62468" name="Picture 4" descr="Henri Nouwen and Rembrandt's Prodigal Son - CounterPunch.org">
            <a:extLst>
              <a:ext uri="{FF2B5EF4-FFF2-40B4-BE49-F238E27FC236}">
                <a16:creationId xmlns:a16="http://schemas.microsoft.com/office/drawing/2014/main" id="{D1630833-5DD1-45CF-AFE8-89ACFC392B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6550" y="0"/>
            <a:ext cx="5251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5 tips for erasing debt when you have limited income ...">
            <a:extLst>
              <a:ext uri="{FF2B5EF4-FFF2-40B4-BE49-F238E27FC236}">
                <a16:creationId xmlns:a16="http://schemas.microsoft.com/office/drawing/2014/main" id="{E72DE0D9-4BC5-4A5F-9376-54DEB1D46C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764"/>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33EA5DD-600F-4990-8B14-99723452C6C3}"/>
              </a:ext>
            </a:extLst>
          </p:cNvPr>
          <p:cNvSpPr>
            <a:spLocks noGrp="1"/>
          </p:cNvSpPr>
          <p:nvPr>
            <p:ph type="title"/>
          </p:nvPr>
        </p:nvSpPr>
        <p:spPr/>
        <p:txBody>
          <a:bodyPr/>
          <a:lstStyle/>
          <a:p>
            <a:pPr>
              <a:defRPr/>
            </a:pPr>
            <a:r>
              <a:rPr lang="en-GB" dirty="0">
                <a:solidFill>
                  <a:srgbClr val="000000"/>
                </a:solidFill>
              </a:rPr>
              <a:t>Annihilation</a:t>
            </a:r>
          </a:p>
        </p:txBody>
      </p:sp>
      <p:sp>
        <p:nvSpPr>
          <p:cNvPr id="3" name="Content Placeholder 2">
            <a:extLst>
              <a:ext uri="{FF2B5EF4-FFF2-40B4-BE49-F238E27FC236}">
                <a16:creationId xmlns:a16="http://schemas.microsoft.com/office/drawing/2014/main" id="{915964E0-DC98-4B04-B684-7025E0BD06DD}"/>
              </a:ext>
            </a:extLst>
          </p:cNvPr>
          <p:cNvSpPr>
            <a:spLocks noGrp="1"/>
          </p:cNvSpPr>
          <p:nvPr>
            <p:ph idx="1"/>
          </p:nvPr>
        </p:nvSpPr>
        <p:spPr>
          <a:xfrm>
            <a:off x="4151313" y="5868988"/>
            <a:ext cx="4330700" cy="747712"/>
          </a:xfrm>
        </p:spPr>
        <p:txBody>
          <a:bodyPr/>
          <a:lstStyle/>
          <a:p>
            <a:pPr marL="0" indent="0">
              <a:buNone/>
              <a:defRPr/>
            </a:pPr>
            <a:r>
              <a:rPr lang="en-GB" dirty="0">
                <a:solidFill>
                  <a:srgbClr val="000000"/>
                </a:solidFill>
              </a:rPr>
              <a:t>“The erasing of being”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830D-5970-4AA8-89ED-1AEED566F728}"/>
              </a:ext>
            </a:extLst>
          </p:cNvPr>
          <p:cNvSpPr>
            <a:spLocks noGrp="1"/>
          </p:cNvSpPr>
          <p:nvPr>
            <p:ph type="title"/>
          </p:nvPr>
        </p:nvSpPr>
        <p:spPr>
          <a:xfrm>
            <a:off x="1524000" y="-161925"/>
            <a:ext cx="9144000" cy="1143000"/>
          </a:xfrm>
        </p:spPr>
        <p:txBody>
          <a:bodyPr/>
          <a:lstStyle/>
          <a:p>
            <a:pPr>
              <a:defRPr/>
            </a:pPr>
            <a:r>
              <a:rPr lang="en-GB" dirty="0"/>
              <a:t>Annihilation?</a:t>
            </a:r>
          </a:p>
        </p:txBody>
      </p:sp>
      <p:sp>
        <p:nvSpPr>
          <p:cNvPr id="3" name="Content Placeholder 2">
            <a:extLst>
              <a:ext uri="{FF2B5EF4-FFF2-40B4-BE49-F238E27FC236}">
                <a16:creationId xmlns:a16="http://schemas.microsoft.com/office/drawing/2014/main" id="{6F6DF49F-8576-4637-BA4D-BD6EE1CFB841}"/>
              </a:ext>
            </a:extLst>
          </p:cNvPr>
          <p:cNvSpPr>
            <a:spLocks noGrp="1"/>
          </p:cNvSpPr>
          <p:nvPr>
            <p:ph idx="1"/>
          </p:nvPr>
        </p:nvSpPr>
        <p:spPr>
          <a:xfrm>
            <a:off x="1595439" y="836613"/>
            <a:ext cx="9001125" cy="4495800"/>
          </a:xfrm>
        </p:spPr>
        <p:txBody>
          <a:bodyPr/>
          <a:lstStyle/>
          <a:p>
            <a:pPr marL="0" indent="0">
              <a:buNone/>
              <a:defRPr/>
            </a:pPr>
            <a:r>
              <a:rPr lang="en-GB" sz="2200" dirty="0"/>
              <a:t>“Enter through the narrow gate, for the gate is wide and the road is easy that leads to destruction, and there are many who take it” </a:t>
            </a:r>
          </a:p>
          <a:p>
            <a:pPr marL="0" indent="0">
              <a:buNone/>
              <a:defRPr/>
            </a:pPr>
            <a:r>
              <a:rPr lang="en-GB" sz="2200" b="1" dirty="0"/>
              <a:t>Mt 7.13</a:t>
            </a:r>
          </a:p>
          <a:p>
            <a:pPr marL="0" indent="0">
              <a:buNone/>
              <a:defRPr/>
            </a:pPr>
            <a:endParaRPr lang="en-GB" sz="2200" b="1" dirty="0"/>
          </a:p>
          <a:p>
            <a:pPr marL="0" indent="0">
              <a:buNone/>
              <a:defRPr/>
            </a:pPr>
            <a:r>
              <a:rPr lang="en-GB" sz="2200" dirty="0"/>
              <a:t>“For God so loved the world that He sent His only Son so that everyone who believes in him might not perish but may have eternal life” </a:t>
            </a:r>
            <a:r>
              <a:rPr lang="en-GB" sz="2200" b="1" dirty="0"/>
              <a:t>John 3.16</a:t>
            </a:r>
          </a:p>
          <a:p>
            <a:pPr marL="0" indent="0">
              <a:buNone/>
              <a:defRPr/>
            </a:pPr>
            <a:endParaRPr lang="en-GB" sz="1000" b="1" dirty="0"/>
          </a:p>
          <a:p>
            <a:pPr marL="0" indent="0">
              <a:buNone/>
              <a:defRPr/>
            </a:pPr>
            <a:r>
              <a:rPr lang="en-GB" sz="2200" dirty="0"/>
              <a:t>“sudden destruction will come upon them…and there will be no escape” </a:t>
            </a:r>
            <a:r>
              <a:rPr lang="en-GB" sz="2200" b="1" dirty="0"/>
              <a:t>1 </a:t>
            </a:r>
            <a:r>
              <a:rPr lang="en-GB" sz="2200" b="1" dirty="0" err="1"/>
              <a:t>Thess</a:t>
            </a:r>
            <a:r>
              <a:rPr lang="en-GB" sz="2200" b="1" dirty="0"/>
              <a:t> 5.3</a:t>
            </a:r>
          </a:p>
          <a:p>
            <a:pPr marL="0" indent="0">
              <a:buNone/>
              <a:defRPr/>
            </a:pPr>
            <a:endParaRPr lang="en-GB" sz="1000" b="1" dirty="0"/>
          </a:p>
          <a:p>
            <a:pPr marL="0" indent="0">
              <a:buNone/>
              <a:defRPr/>
            </a:pPr>
            <a:r>
              <a:rPr lang="en-GB" sz="2200" dirty="0"/>
              <a:t>“These will suffer the punishment of eternal destruction,. Separated from the presence of the Lord and from the glory of his might” </a:t>
            </a:r>
            <a:r>
              <a:rPr lang="en-GB" sz="2200" b="1" dirty="0"/>
              <a:t>2 </a:t>
            </a:r>
            <a:r>
              <a:rPr lang="en-GB" sz="2200" b="1" dirty="0" err="1"/>
              <a:t>Thess</a:t>
            </a:r>
            <a:r>
              <a:rPr lang="en-GB" sz="2200" b="1" dirty="0"/>
              <a:t> 1.9</a:t>
            </a:r>
          </a:p>
          <a:p>
            <a:pPr marL="0" indent="0">
              <a:buNone/>
              <a:defRPr/>
            </a:pPr>
            <a:endParaRPr lang="en-GB" sz="1000" b="1" dirty="0"/>
          </a:p>
          <a:p>
            <a:pPr marL="0" indent="0">
              <a:buNone/>
              <a:defRPr/>
            </a:pPr>
            <a:r>
              <a:rPr lang="en-GB" sz="2200" dirty="0"/>
              <a:t>“Their end is destruction, their god is the belly and their glory is their shame; their minds are set on earthly things” </a:t>
            </a:r>
            <a:r>
              <a:rPr lang="en-GB" sz="2200" b="1" dirty="0"/>
              <a:t>Phil 3.19</a:t>
            </a:r>
          </a:p>
          <a:p>
            <a:pPr marL="0" indent="0">
              <a:buNone/>
              <a:defRPr/>
            </a:pPr>
            <a:endParaRPr lang="en-GB" sz="2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41714-F854-4D4C-94FD-D09BA6870A31}"/>
              </a:ext>
            </a:extLst>
          </p:cNvPr>
          <p:cNvSpPr>
            <a:spLocks noGrp="1"/>
          </p:cNvSpPr>
          <p:nvPr>
            <p:ph type="title"/>
          </p:nvPr>
        </p:nvSpPr>
        <p:spPr>
          <a:xfrm>
            <a:off x="1981200" y="114300"/>
            <a:ext cx="8229600" cy="1143000"/>
          </a:xfrm>
        </p:spPr>
        <p:txBody>
          <a:bodyPr/>
          <a:lstStyle/>
          <a:p>
            <a:pPr>
              <a:defRPr/>
            </a:pPr>
            <a:r>
              <a:rPr lang="en-GB" dirty="0"/>
              <a:t>Annihilation</a:t>
            </a:r>
          </a:p>
        </p:txBody>
      </p:sp>
      <p:sp>
        <p:nvSpPr>
          <p:cNvPr id="8" name="Content Placeholder 7">
            <a:extLst>
              <a:ext uri="{FF2B5EF4-FFF2-40B4-BE49-F238E27FC236}">
                <a16:creationId xmlns:a16="http://schemas.microsoft.com/office/drawing/2014/main" id="{176FB9DE-9AF7-4D97-80AE-99C28B52732B}"/>
              </a:ext>
            </a:extLst>
          </p:cNvPr>
          <p:cNvSpPr>
            <a:spLocks noGrp="1"/>
          </p:cNvSpPr>
          <p:nvPr>
            <p:ph idx="1"/>
          </p:nvPr>
        </p:nvSpPr>
        <p:spPr>
          <a:xfrm>
            <a:off x="1631950" y="1268413"/>
            <a:ext cx="4330700" cy="4495800"/>
          </a:xfrm>
        </p:spPr>
        <p:txBody>
          <a:bodyPr/>
          <a:lstStyle/>
          <a:p>
            <a:pPr marL="0" indent="0">
              <a:buNone/>
              <a:defRPr/>
            </a:pPr>
            <a:r>
              <a:rPr lang="en-GB" dirty="0"/>
              <a:t>“Emotionally I find the concept of eternal conscious torment intolerable and do not understand how people can live with it without cauterising their feelings or cracking under the strain”</a:t>
            </a:r>
          </a:p>
          <a:p>
            <a:pPr marL="0" indent="0">
              <a:buNone/>
              <a:defRPr/>
            </a:pPr>
            <a:r>
              <a:rPr lang="en-GB" dirty="0"/>
              <a:t>John Stott (1988)</a:t>
            </a:r>
          </a:p>
        </p:txBody>
      </p:sp>
      <p:pic>
        <p:nvPicPr>
          <p:cNvPr id="65540" name="Picture 9" descr="A close up of a sign&#10;&#10;Description automatically generated">
            <a:extLst>
              <a:ext uri="{FF2B5EF4-FFF2-40B4-BE49-F238E27FC236}">
                <a16:creationId xmlns:a16="http://schemas.microsoft.com/office/drawing/2014/main" id="{39216688-8308-46A3-9041-11469D3B45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626" y="1338264"/>
            <a:ext cx="3635375" cy="551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6C3072-F0BC-409D-BFE1-6B2AFCC100FD}"/>
              </a:ext>
            </a:extLst>
          </p:cNvPr>
          <p:cNvSpPr>
            <a:spLocks noGrp="1"/>
          </p:cNvSpPr>
          <p:nvPr>
            <p:ph type="body" sz="half" idx="1"/>
          </p:nvPr>
        </p:nvSpPr>
        <p:spPr>
          <a:xfrm>
            <a:off x="1631950" y="188913"/>
            <a:ext cx="8928100" cy="2171700"/>
          </a:xfrm>
        </p:spPr>
        <p:txBody>
          <a:bodyPr/>
          <a:lstStyle/>
          <a:p>
            <a:pPr marL="0" indent="0">
              <a:buNone/>
              <a:defRPr/>
            </a:pPr>
            <a:r>
              <a:rPr lang="en-GB" sz="2400" dirty="0"/>
              <a:t>Almighty God,</a:t>
            </a:r>
          </a:p>
          <a:p>
            <a:pPr marL="0" indent="0">
              <a:buNone/>
              <a:defRPr/>
            </a:pPr>
            <a:r>
              <a:rPr lang="en-GB" sz="2400" dirty="0"/>
              <a:t>Give us grace to put away the works of darkness</a:t>
            </a:r>
          </a:p>
          <a:p>
            <a:pPr marL="0" indent="0">
              <a:buNone/>
              <a:defRPr/>
            </a:pPr>
            <a:r>
              <a:rPr lang="en-GB" sz="2400" dirty="0"/>
              <a:t>And to put on the armour of light,</a:t>
            </a:r>
          </a:p>
          <a:p>
            <a:pPr marL="0" indent="0">
              <a:buNone/>
              <a:defRPr/>
            </a:pPr>
            <a:r>
              <a:rPr lang="en-GB" sz="2400" dirty="0"/>
              <a:t>Now in the time of this mortal life,</a:t>
            </a:r>
          </a:p>
          <a:p>
            <a:pPr marL="0" indent="0">
              <a:buNone/>
              <a:defRPr/>
            </a:pPr>
            <a:r>
              <a:rPr lang="en-GB" sz="2400" dirty="0"/>
              <a:t>In which your Son Jesus Christ came to us in great humility;</a:t>
            </a:r>
          </a:p>
          <a:p>
            <a:pPr marL="0" indent="0">
              <a:buNone/>
              <a:defRPr/>
            </a:pPr>
            <a:r>
              <a:rPr lang="en-GB" sz="2400" dirty="0"/>
              <a:t>That on the last day,</a:t>
            </a:r>
          </a:p>
          <a:p>
            <a:pPr marL="0" indent="0">
              <a:buNone/>
              <a:defRPr/>
            </a:pPr>
            <a:r>
              <a:rPr lang="en-GB" sz="2400" dirty="0"/>
              <a:t>When he shall come in his glorious majesty</a:t>
            </a:r>
          </a:p>
          <a:p>
            <a:pPr marL="0" indent="0">
              <a:buNone/>
              <a:defRPr/>
            </a:pPr>
            <a:r>
              <a:rPr lang="en-GB" sz="2400" dirty="0"/>
              <a:t>To judge the living and the dead,</a:t>
            </a:r>
          </a:p>
          <a:p>
            <a:pPr marL="0" indent="0">
              <a:buNone/>
              <a:defRPr/>
            </a:pPr>
            <a:r>
              <a:rPr lang="en-GB" sz="2400" dirty="0"/>
              <a:t>We may rise to life immortal;</a:t>
            </a:r>
          </a:p>
          <a:p>
            <a:pPr marL="0" indent="0">
              <a:buNone/>
              <a:defRPr/>
            </a:pPr>
            <a:r>
              <a:rPr lang="en-GB" sz="2400" dirty="0"/>
              <a:t>Through him who is alive and reigns with you,</a:t>
            </a:r>
          </a:p>
          <a:p>
            <a:pPr marL="0" indent="0">
              <a:buNone/>
              <a:defRPr/>
            </a:pPr>
            <a:r>
              <a:rPr lang="en-GB" sz="2400" dirty="0"/>
              <a:t>In the unity of the Holy Spirit,</a:t>
            </a:r>
          </a:p>
          <a:p>
            <a:pPr marL="0" indent="0">
              <a:buNone/>
              <a:defRPr/>
            </a:pPr>
            <a:r>
              <a:rPr lang="en-GB" sz="2400" dirty="0"/>
              <a:t>One God, now and for ever,</a:t>
            </a:r>
          </a:p>
          <a:p>
            <a:pPr marL="0" indent="0">
              <a:buNone/>
              <a:defRPr/>
            </a:pPr>
            <a:r>
              <a:rPr lang="en-GB" sz="2400" dirty="0"/>
              <a:t>Amen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04A3D-8FC0-43F6-8349-0097D3425EBD}"/>
              </a:ext>
            </a:extLst>
          </p:cNvPr>
          <p:cNvSpPr>
            <a:spLocks noGrp="1"/>
          </p:cNvSpPr>
          <p:nvPr>
            <p:ph type="title"/>
          </p:nvPr>
        </p:nvSpPr>
        <p:spPr/>
        <p:txBody>
          <a:bodyPr/>
          <a:lstStyle/>
          <a:p>
            <a:pPr>
              <a:defRPr/>
            </a:pPr>
            <a:endParaRPr lang="en-GB"/>
          </a:p>
        </p:txBody>
      </p:sp>
      <p:pic>
        <p:nvPicPr>
          <p:cNvPr id="66563" name="Picture 2">
            <a:extLst>
              <a:ext uri="{FF2B5EF4-FFF2-40B4-BE49-F238E27FC236}">
                <a16:creationId xmlns:a16="http://schemas.microsoft.com/office/drawing/2014/main" id="{9F242FD6-4485-4A20-8AF6-332C064254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57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4">
            <a:extLst>
              <a:ext uri="{FF2B5EF4-FFF2-40B4-BE49-F238E27FC236}">
                <a16:creationId xmlns:a16="http://schemas.microsoft.com/office/drawing/2014/main" id="{574BEB1F-6376-4888-A5BE-A976D9D8BB2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1" y="4764"/>
            <a:ext cx="4568825" cy="6846887"/>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87112-F648-45D8-8A60-DCDAC3899C14}"/>
              </a:ext>
            </a:extLst>
          </p:cNvPr>
          <p:cNvSpPr>
            <a:spLocks noGrp="1"/>
          </p:cNvSpPr>
          <p:nvPr>
            <p:ph type="title"/>
          </p:nvPr>
        </p:nvSpPr>
        <p:spPr>
          <a:xfrm>
            <a:off x="1981200" y="6350"/>
            <a:ext cx="8229600" cy="1143000"/>
          </a:xfrm>
        </p:spPr>
        <p:txBody>
          <a:bodyPr/>
          <a:lstStyle/>
          <a:p>
            <a:pPr>
              <a:defRPr/>
            </a:pPr>
            <a:r>
              <a:rPr lang="en-GB" dirty="0"/>
              <a:t>Some questions for Universalism</a:t>
            </a:r>
          </a:p>
        </p:txBody>
      </p:sp>
      <p:pic>
        <p:nvPicPr>
          <p:cNvPr id="67587" name="Content Placeholder 4" descr="A picture containing food&#10;&#10;Description automatically generated">
            <a:extLst>
              <a:ext uri="{FF2B5EF4-FFF2-40B4-BE49-F238E27FC236}">
                <a16:creationId xmlns:a16="http://schemas.microsoft.com/office/drawing/2014/main" id="{1031ACCB-AC09-4657-970B-0CAA253DB90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932613" y="1268414"/>
            <a:ext cx="3725862" cy="5589587"/>
          </a:xfrm>
        </p:spPr>
      </p:pic>
      <p:sp>
        <p:nvSpPr>
          <p:cNvPr id="3" name="TextBox 2">
            <a:extLst>
              <a:ext uri="{FF2B5EF4-FFF2-40B4-BE49-F238E27FC236}">
                <a16:creationId xmlns:a16="http://schemas.microsoft.com/office/drawing/2014/main" id="{AA4AC076-17EF-46CE-8236-920BC4C85326}"/>
              </a:ext>
            </a:extLst>
          </p:cNvPr>
          <p:cNvSpPr txBox="1">
            <a:spLocks noChangeArrowheads="1"/>
          </p:cNvSpPr>
          <p:nvPr/>
        </p:nvSpPr>
        <p:spPr bwMode="auto">
          <a:xfrm>
            <a:off x="2967039" y="2192338"/>
            <a:ext cx="18240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pPr>
            <a:r>
              <a:rPr lang="en-GB" altLang="en-US">
                <a:solidFill>
                  <a:srgbClr val="FFFFFF"/>
                </a:solidFill>
                <a:latin typeface="Arial" panose="020B0604020202020204" pitchFamily="34" charset="0"/>
                <a:cs typeface="Arial" panose="020B0604020202020204" pitchFamily="34" charset="0"/>
              </a:rPr>
              <a:t>Scripture</a:t>
            </a:r>
          </a:p>
        </p:txBody>
      </p:sp>
      <p:sp>
        <p:nvSpPr>
          <p:cNvPr id="6" name="TextBox 5">
            <a:extLst>
              <a:ext uri="{FF2B5EF4-FFF2-40B4-BE49-F238E27FC236}">
                <a16:creationId xmlns:a16="http://schemas.microsoft.com/office/drawing/2014/main" id="{60EB3B30-B39D-4849-89D2-7BEFF22EA917}"/>
              </a:ext>
            </a:extLst>
          </p:cNvPr>
          <p:cNvSpPr txBox="1">
            <a:spLocks noChangeArrowheads="1"/>
          </p:cNvSpPr>
          <p:nvPr/>
        </p:nvSpPr>
        <p:spPr bwMode="auto">
          <a:xfrm>
            <a:off x="2944814" y="3305175"/>
            <a:ext cx="18240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pPr>
            <a:r>
              <a:rPr lang="en-GB" altLang="en-US">
                <a:solidFill>
                  <a:srgbClr val="FFFFFF"/>
                </a:solidFill>
                <a:latin typeface="Arial" panose="020B0604020202020204" pitchFamily="34" charset="0"/>
                <a:cs typeface="Arial" panose="020B0604020202020204" pitchFamily="34" charset="0"/>
              </a:rPr>
              <a:t>Freedom</a:t>
            </a:r>
          </a:p>
        </p:txBody>
      </p:sp>
      <p:sp>
        <p:nvSpPr>
          <p:cNvPr id="7" name="TextBox 6">
            <a:extLst>
              <a:ext uri="{FF2B5EF4-FFF2-40B4-BE49-F238E27FC236}">
                <a16:creationId xmlns:a16="http://schemas.microsoft.com/office/drawing/2014/main" id="{D48C5402-C8D0-4DC0-B207-55ECE26511AB}"/>
              </a:ext>
            </a:extLst>
          </p:cNvPr>
          <p:cNvSpPr txBox="1">
            <a:spLocks noChangeArrowheads="1"/>
          </p:cNvSpPr>
          <p:nvPr/>
        </p:nvSpPr>
        <p:spPr bwMode="auto">
          <a:xfrm>
            <a:off x="3098801" y="4303713"/>
            <a:ext cx="1300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pPr>
            <a:r>
              <a:rPr lang="en-GB" altLang="en-US">
                <a:solidFill>
                  <a:srgbClr val="FFFFFF"/>
                </a:solidFill>
                <a:latin typeface="Arial" panose="020B0604020202020204" pitchFamily="34" charset="0"/>
                <a:cs typeface="Arial" panose="020B0604020202020204" pitchFamily="34" charset="0"/>
              </a:rPr>
              <a:t>Grace</a:t>
            </a:r>
          </a:p>
        </p:txBody>
      </p:sp>
      <p:sp>
        <p:nvSpPr>
          <p:cNvPr id="8" name="TextBox 7">
            <a:extLst>
              <a:ext uri="{FF2B5EF4-FFF2-40B4-BE49-F238E27FC236}">
                <a16:creationId xmlns:a16="http://schemas.microsoft.com/office/drawing/2014/main" id="{1D100A32-48C2-40F3-BFF4-10C398523EB5}"/>
              </a:ext>
            </a:extLst>
          </p:cNvPr>
          <p:cNvSpPr txBox="1">
            <a:spLocks noChangeArrowheads="1"/>
          </p:cNvSpPr>
          <p:nvPr/>
        </p:nvSpPr>
        <p:spPr bwMode="auto">
          <a:xfrm>
            <a:off x="3325814" y="5430839"/>
            <a:ext cx="8461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pPr>
            <a:r>
              <a:rPr lang="en-GB" altLang="en-US">
                <a:solidFill>
                  <a:srgbClr val="FFFFFF"/>
                </a:solidFill>
                <a:latin typeface="Arial" panose="020B0604020202020204" pitchFamily="34" charset="0"/>
                <a:cs typeface="Arial" panose="020B0604020202020204" pitchFamily="34" charset="0"/>
              </a:rPr>
              <a:t>Evil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FF137-B998-45B1-A605-77841DEEBC26}"/>
              </a:ext>
            </a:extLst>
          </p:cNvPr>
          <p:cNvSpPr>
            <a:spLocks noGrp="1"/>
          </p:cNvSpPr>
          <p:nvPr>
            <p:ph type="title"/>
          </p:nvPr>
        </p:nvSpPr>
        <p:spPr>
          <a:xfrm>
            <a:off x="1631950" y="2492375"/>
            <a:ext cx="4464050" cy="1143000"/>
          </a:xfrm>
        </p:spPr>
        <p:txBody>
          <a:bodyPr/>
          <a:lstStyle/>
          <a:p>
            <a:pPr>
              <a:defRPr/>
            </a:pPr>
            <a:endParaRPr lang="en-GB" dirty="0"/>
          </a:p>
        </p:txBody>
      </p:sp>
      <p:pic>
        <p:nvPicPr>
          <p:cNvPr id="68611" name="Content Placeholder 4" descr="A close up of text on a white background&#10;&#10;Description automatically generated">
            <a:extLst>
              <a:ext uri="{FF2B5EF4-FFF2-40B4-BE49-F238E27FC236}">
                <a16:creationId xmlns:a16="http://schemas.microsoft.com/office/drawing/2014/main" id="{9BA092DA-C472-4EA6-974D-925EFBD1D2F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0" y="6350"/>
            <a:ext cx="4560888" cy="6840538"/>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FDD33-A401-4E18-AE2C-A60558C06F01}"/>
              </a:ext>
            </a:extLst>
          </p:cNvPr>
          <p:cNvSpPr>
            <a:spLocks noGrp="1"/>
          </p:cNvSpPr>
          <p:nvPr>
            <p:ph type="title"/>
          </p:nvPr>
        </p:nvSpPr>
        <p:spPr>
          <a:xfrm>
            <a:off x="-168275" y="549275"/>
            <a:ext cx="8229600" cy="1143000"/>
          </a:xfrm>
        </p:spPr>
        <p:txBody>
          <a:bodyPr/>
          <a:lstStyle/>
          <a:p>
            <a:pPr>
              <a:defRPr/>
            </a:pPr>
            <a:r>
              <a:rPr lang="en-GB" dirty="0"/>
              <a:t>Church of England?</a:t>
            </a:r>
          </a:p>
        </p:txBody>
      </p:sp>
      <p:pic>
        <p:nvPicPr>
          <p:cNvPr id="60419" name="Picture 6" descr="A sign on the side of a building&#10;&#10;Description automatically generated">
            <a:extLst>
              <a:ext uri="{FF2B5EF4-FFF2-40B4-BE49-F238E27FC236}">
                <a16:creationId xmlns:a16="http://schemas.microsoft.com/office/drawing/2014/main" id="{66B16A94-0CBA-4628-A394-19D085F34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7150" y="0"/>
            <a:ext cx="4260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CA55D0F-C8E7-4760-A58A-F6FA2B5324C1}"/>
              </a:ext>
            </a:extLst>
          </p:cNvPr>
          <p:cNvSpPr txBox="1">
            <a:spLocks noChangeArrowheads="1"/>
          </p:cNvSpPr>
          <p:nvPr/>
        </p:nvSpPr>
        <p:spPr bwMode="auto">
          <a:xfrm>
            <a:off x="1774826" y="2924175"/>
            <a:ext cx="39608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pPr>
            <a:r>
              <a:rPr lang="en-GB" altLang="en-US" sz="1800">
                <a:solidFill>
                  <a:srgbClr val="FFFFFF"/>
                </a:solidFill>
                <a:latin typeface="Arial" panose="020B0604020202020204" pitchFamily="34" charset="0"/>
                <a:cs typeface="Arial" panose="020B0604020202020204" pitchFamily="34" charset="0"/>
              </a:rPr>
              <a:t>“all men shall not be saved at length”</a:t>
            </a:r>
          </a:p>
          <a:p>
            <a:pPr eaLnBrk="0" fontAlgn="base" hangingPunct="0">
              <a:spcBef>
                <a:spcPct val="0"/>
              </a:spcBef>
              <a:spcAft>
                <a:spcPct val="0"/>
              </a:spcAft>
              <a:buClrTx/>
              <a:buSzTx/>
              <a:buNone/>
            </a:pPr>
            <a:r>
              <a:rPr lang="en-GB" altLang="en-US" sz="1800">
                <a:solidFill>
                  <a:srgbClr val="FFFFFF"/>
                </a:solidFill>
                <a:latin typeface="Arial" panose="020B0604020202020204" pitchFamily="34" charset="0"/>
                <a:cs typeface="Arial" panose="020B0604020202020204" pitchFamily="34" charset="0"/>
              </a:rPr>
              <a:t>1553 Prayer Book</a:t>
            </a:r>
          </a:p>
        </p:txBody>
      </p:sp>
      <p:sp>
        <p:nvSpPr>
          <p:cNvPr id="5" name="TextBox 4">
            <a:extLst>
              <a:ext uri="{FF2B5EF4-FFF2-40B4-BE49-F238E27FC236}">
                <a16:creationId xmlns:a16="http://schemas.microsoft.com/office/drawing/2014/main" id="{5938FAAF-36F9-4C1D-89A5-73B7EC64A41F}"/>
              </a:ext>
            </a:extLst>
          </p:cNvPr>
          <p:cNvSpPr txBox="1">
            <a:spLocks noChangeArrowheads="1"/>
          </p:cNvSpPr>
          <p:nvPr/>
        </p:nvSpPr>
        <p:spPr bwMode="auto">
          <a:xfrm>
            <a:off x="1825626" y="4133851"/>
            <a:ext cx="3959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pPr>
            <a:r>
              <a:rPr lang="en-GB" altLang="en-US" sz="1800">
                <a:solidFill>
                  <a:srgbClr val="FFFFFF"/>
                </a:solidFill>
                <a:latin typeface="Arial" panose="020B0604020202020204" pitchFamily="34" charset="0"/>
                <a:cs typeface="Arial" panose="020B0604020202020204" pitchFamily="34" charset="0"/>
              </a:rPr>
              <a:t>“all men shall not be saved at length”</a:t>
            </a:r>
          </a:p>
          <a:p>
            <a:pPr eaLnBrk="0" fontAlgn="base" hangingPunct="0">
              <a:spcBef>
                <a:spcPct val="0"/>
              </a:spcBef>
              <a:spcAft>
                <a:spcPct val="0"/>
              </a:spcAft>
              <a:buClrTx/>
              <a:buSzTx/>
              <a:buNone/>
            </a:pPr>
            <a:r>
              <a:rPr lang="en-GB" altLang="en-US" sz="1800">
                <a:solidFill>
                  <a:srgbClr val="FFFFFF"/>
                </a:solidFill>
                <a:latin typeface="Arial" panose="020B0604020202020204" pitchFamily="34" charset="0"/>
                <a:cs typeface="Arial" panose="020B0604020202020204" pitchFamily="34" charset="0"/>
              </a:rPr>
              <a:t>OMITTED from1563 Prayer Book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0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59A330-7749-4D77-8711-3739087E3934}"/>
              </a:ext>
            </a:extLst>
          </p:cNvPr>
          <p:cNvSpPr>
            <a:spLocks noGrp="1"/>
          </p:cNvSpPr>
          <p:nvPr>
            <p:ph idx="1"/>
          </p:nvPr>
        </p:nvSpPr>
        <p:spPr>
          <a:xfrm>
            <a:off x="1703389" y="188913"/>
            <a:ext cx="8785225" cy="4495800"/>
          </a:xfrm>
        </p:spPr>
        <p:txBody>
          <a:bodyPr/>
          <a:lstStyle/>
          <a:p>
            <a:pPr marL="0" indent="0">
              <a:buNone/>
              <a:defRPr/>
            </a:pPr>
            <a:r>
              <a:rPr lang="en-GB" dirty="0">
                <a:effectLst/>
              </a:rPr>
              <a:t>“It is our conviction that the reality of hell (and indeed of heaven) is the ultimate affirmation of human freedom. Hell is not eternal torment, but it is the final and irreversible choosing of that which is opposed to God so completely and so absolutely that the only end is total non-being”. </a:t>
            </a:r>
            <a:endParaRPr lang="en-GB" dirty="0"/>
          </a:p>
        </p:txBody>
      </p:sp>
      <p:pic>
        <p:nvPicPr>
          <p:cNvPr id="70659" name="Picture 6" descr="A sign on the side of a building&#10;&#10;Description automatically generated">
            <a:extLst>
              <a:ext uri="{FF2B5EF4-FFF2-40B4-BE49-F238E27FC236}">
                <a16:creationId xmlns:a16="http://schemas.microsoft.com/office/drawing/2014/main" id="{6588F83B-C2B7-4FF0-9AE1-1FF6B6BD25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9464" y="3208338"/>
            <a:ext cx="2268537"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FB8D945-1C3A-4DAA-BC17-36FE91433B55}"/>
              </a:ext>
            </a:extLst>
          </p:cNvPr>
          <p:cNvSpPr txBox="1">
            <a:spLocks noChangeArrowheads="1"/>
          </p:cNvSpPr>
          <p:nvPr/>
        </p:nvSpPr>
        <p:spPr bwMode="auto">
          <a:xfrm>
            <a:off x="1919289" y="4581525"/>
            <a:ext cx="567848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pPr>
            <a:r>
              <a:rPr lang="en-GB" altLang="en-US" sz="2400">
                <a:solidFill>
                  <a:srgbClr val="FFFFFF"/>
                </a:solidFill>
                <a:latin typeface="Arial" panose="020B0604020202020204" pitchFamily="34" charset="0"/>
                <a:cs typeface="Arial" panose="020B0604020202020204" pitchFamily="34" charset="0"/>
              </a:rPr>
              <a:t>“dogmatic universalism contradicts the </a:t>
            </a:r>
          </a:p>
          <a:p>
            <a:pPr eaLnBrk="0" fontAlgn="base" hangingPunct="0">
              <a:spcBef>
                <a:spcPct val="0"/>
              </a:spcBef>
              <a:spcAft>
                <a:spcPct val="0"/>
              </a:spcAft>
              <a:buClrTx/>
              <a:buSzTx/>
              <a:buNone/>
            </a:pPr>
            <a:r>
              <a:rPr lang="en-GB" altLang="en-US" sz="2400">
                <a:solidFill>
                  <a:srgbClr val="FFFFFF"/>
                </a:solidFill>
                <a:latin typeface="Arial" panose="020B0604020202020204" pitchFamily="34" charset="0"/>
                <a:cs typeface="Arial" panose="020B0604020202020204" pitchFamily="34" charset="0"/>
              </a:rPr>
              <a:t>very nature of human love….</a:t>
            </a:r>
          </a:p>
          <a:p>
            <a:pPr eaLnBrk="0" fontAlgn="base" hangingPunct="0">
              <a:spcBef>
                <a:spcPct val="0"/>
              </a:spcBef>
              <a:spcAft>
                <a:spcPct val="0"/>
              </a:spcAft>
              <a:buClrTx/>
              <a:buSzTx/>
              <a:buNone/>
            </a:pPr>
            <a:r>
              <a:rPr lang="en-GB" altLang="en-US" sz="2400">
                <a:solidFill>
                  <a:srgbClr val="FFFFFF"/>
                </a:solidFill>
                <a:latin typeface="Arial" panose="020B0604020202020204" pitchFamily="34" charset="0"/>
                <a:cs typeface="Arial" panose="020B0604020202020204" pitchFamily="34" charset="0"/>
              </a:rPr>
              <a:t>Love cannot compel the surrender of </a:t>
            </a:r>
          </a:p>
          <a:p>
            <a:pPr eaLnBrk="0" fontAlgn="base" hangingPunct="0">
              <a:spcBef>
                <a:spcPct val="0"/>
              </a:spcBef>
              <a:spcAft>
                <a:spcPct val="0"/>
              </a:spcAft>
              <a:buClrTx/>
              <a:buSzTx/>
              <a:buNone/>
            </a:pPr>
            <a:r>
              <a:rPr lang="en-GB" altLang="en-US" sz="2400">
                <a:solidFill>
                  <a:srgbClr val="FFFFFF"/>
                </a:solidFill>
                <a:latin typeface="Arial" panose="020B0604020202020204" pitchFamily="34" charset="0"/>
                <a:cs typeface="Arial" panose="020B0604020202020204" pitchFamily="34" charset="0"/>
              </a:rPr>
              <a:t>a single heart that holds out against it….</a:t>
            </a:r>
          </a:p>
          <a:p>
            <a:pPr eaLnBrk="0" fontAlgn="base" hangingPunct="0">
              <a:spcBef>
                <a:spcPct val="0"/>
              </a:spcBef>
              <a:spcAft>
                <a:spcPct val="0"/>
              </a:spcAft>
              <a:buClrTx/>
              <a:buSzTx/>
              <a:buNone/>
            </a:pPr>
            <a:r>
              <a:rPr lang="en-GB" altLang="en-US" sz="2400">
                <a:solidFill>
                  <a:srgbClr val="FFFFFF"/>
                </a:solidFill>
                <a:latin typeface="Arial" panose="020B0604020202020204" pitchFamily="34" charset="0"/>
                <a:cs typeface="Arial" panose="020B0604020202020204" pitchFamily="34" charset="0"/>
              </a:rPr>
              <a:t>Love never forces”.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2945C0-A278-4D9A-9B48-0A011B514EF0}"/>
              </a:ext>
            </a:extLst>
          </p:cNvPr>
          <p:cNvSpPr>
            <a:spLocks noGrp="1"/>
          </p:cNvSpPr>
          <p:nvPr>
            <p:ph idx="1"/>
          </p:nvPr>
        </p:nvSpPr>
        <p:spPr>
          <a:xfrm>
            <a:off x="1524000" y="115889"/>
            <a:ext cx="4787900" cy="5475287"/>
          </a:xfrm>
        </p:spPr>
        <p:txBody>
          <a:bodyPr/>
          <a:lstStyle/>
          <a:p>
            <a:pPr marL="0" indent="0">
              <a:buNone/>
              <a:defRPr/>
            </a:pPr>
            <a:r>
              <a:rPr lang="en-GB" sz="2800" dirty="0">
                <a:effectLst/>
              </a:rPr>
              <a:t>“after death they become at last, by their own effective choice, beings that once were human but now are not, creatures that have ceased to bear the divine image at all. With the death of that body in which they inhabited God’s good world, in which the flickering flame of goodness had not been completely snuffed out, they pass simultaneously beyond hope but also beyond pity”.     </a:t>
            </a:r>
          </a:p>
          <a:p>
            <a:pPr marL="0" indent="0">
              <a:buNone/>
              <a:defRPr/>
            </a:pPr>
            <a:r>
              <a:rPr lang="en-GB" sz="2800" dirty="0">
                <a:effectLst/>
              </a:rPr>
              <a:t>                      Tom Wright</a:t>
            </a:r>
            <a:endParaRPr lang="en-GB" sz="2800" dirty="0"/>
          </a:p>
        </p:txBody>
      </p:sp>
      <p:pic>
        <p:nvPicPr>
          <p:cNvPr id="71683" name="Picture 2" descr="May | 2012 | Hearts &amp; Minds Books">
            <a:extLst>
              <a:ext uri="{FF2B5EF4-FFF2-40B4-BE49-F238E27FC236}">
                <a16:creationId xmlns:a16="http://schemas.microsoft.com/office/drawing/2014/main" id="{CBA621C2-0008-4730-96C7-97771EBCCB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750" y="404813"/>
            <a:ext cx="4159250"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28520-5569-4400-98F3-012F7D647615}"/>
              </a:ext>
            </a:extLst>
          </p:cNvPr>
          <p:cNvSpPr>
            <a:spLocks noGrp="1"/>
          </p:cNvSpPr>
          <p:nvPr>
            <p:ph type="title"/>
          </p:nvPr>
        </p:nvSpPr>
        <p:spPr/>
        <p:txBody>
          <a:bodyPr/>
          <a:lstStyle/>
          <a:p>
            <a:pPr>
              <a:defRPr/>
            </a:pPr>
            <a:endParaRPr lang="en-GB"/>
          </a:p>
        </p:txBody>
      </p:sp>
      <p:pic>
        <p:nvPicPr>
          <p:cNvPr id="72707" name="Content Placeholder 3" descr="Jesus of Nazareth 01">
            <a:extLst>
              <a:ext uri="{FF2B5EF4-FFF2-40B4-BE49-F238E27FC236}">
                <a16:creationId xmlns:a16="http://schemas.microsoft.com/office/drawing/2014/main" id="{2F7E18CD-0406-4DD3-9AE8-EDBC802AB48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
            <a:ext cx="9144000" cy="6869113"/>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641B0-D119-405E-B3BF-AEA11B431216}"/>
              </a:ext>
            </a:extLst>
          </p:cNvPr>
          <p:cNvSpPr>
            <a:spLocks noGrp="1"/>
          </p:cNvSpPr>
          <p:nvPr>
            <p:ph type="title"/>
          </p:nvPr>
        </p:nvSpPr>
        <p:spPr/>
        <p:txBody>
          <a:bodyPr/>
          <a:lstStyle/>
          <a:p>
            <a:pPr>
              <a:defRPr/>
            </a:pPr>
            <a:r>
              <a:rPr lang="en-GB" dirty="0"/>
              <a:t>Uncle Otis</a:t>
            </a:r>
          </a:p>
        </p:txBody>
      </p:sp>
      <p:sp>
        <p:nvSpPr>
          <p:cNvPr id="3" name="Content Placeholder 2">
            <a:extLst>
              <a:ext uri="{FF2B5EF4-FFF2-40B4-BE49-F238E27FC236}">
                <a16:creationId xmlns:a16="http://schemas.microsoft.com/office/drawing/2014/main" id="{3C041B0A-3B17-426D-A2FE-71E8B11059A4}"/>
              </a:ext>
            </a:extLst>
          </p:cNvPr>
          <p:cNvSpPr>
            <a:spLocks noGrp="1"/>
          </p:cNvSpPr>
          <p:nvPr>
            <p:ph idx="1"/>
          </p:nvPr>
        </p:nvSpPr>
        <p:spPr>
          <a:xfrm>
            <a:off x="1558926" y="1382713"/>
            <a:ext cx="4691063" cy="4495800"/>
          </a:xfrm>
        </p:spPr>
        <p:txBody>
          <a:bodyPr/>
          <a:lstStyle/>
          <a:p>
            <a:pPr marL="0" indent="0">
              <a:buNone/>
              <a:defRPr/>
            </a:pPr>
            <a:r>
              <a:rPr lang="en-GB" dirty="0">
                <a:effectLst/>
              </a:rPr>
              <a:t>“Who goes to heaven?” He would answer something like, “Everybody who can stand that much love.” And when asked, “Who goes to hell?” he responded, “Only those who will have it no other way.” Uncle Otis</a:t>
            </a:r>
            <a:endParaRPr lang="en-GB" dirty="0"/>
          </a:p>
        </p:txBody>
      </p:sp>
      <p:pic>
        <p:nvPicPr>
          <p:cNvPr id="73732" name="Picture 4" descr="A group of people standing in front of a crowd&#10;&#10;Description automatically generated">
            <a:extLst>
              <a:ext uri="{FF2B5EF4-FFF2-40B4-BE49-F238E27FC236}">
                <a16:creationId xmlns:a16="http://schemas.microsoft.com/office/drawing/2014/main" id="{C4477259-8898-4544-BE7B-E40BDE1007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5063" y="1425575"/>
            <a:ext cx="4475162"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90A20-E370-42B2-AEF0-F0A2D784ACC1}"/>
              </a:ext>
            </a:extLst>
          </p:cNvPr>
          <p:cNvSpPr>
            <a:spLocks noGrp="1"/>
          </p:cNvSpPr>
          <p:nvPr>
            <p:ph type="title"/>
          </p:nvPr>
        </p:nvSpPr>
        <p:spPr/>
        <p:txBody>
          <a:bodyPr/>
          <a:lstStyle/>
          <a:p>
            <a:pPr>
              <a:defRPr/>
            </a:pPr>
            <a:endParaRPr lang="en-GB"/>
          </a:p>
        </p:txBody>
      </p:sp>
      <p:pic>
        <p:nvPicPr>
          <p:cNvPr id="74755" name="Content Placeholder 4" descr="A close up of a sign&#10;&#10;Description automatically generated">
            <a:extLst>
              <a:ext uri="{FF2B5EF4-FFF2-40B4-BE49-F238E27FC236}">
                <a16:creationId xmlns:a16="http://schemas.microsoft.com/office/drawing/2014/main" id="{2D8DB584-4A08-485D-B0F2-F7031BCB94A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1" y="1196976"/>
            <a:ext cx="9167813" cy="4714875"/>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D7379-16E5-4696-AFCF-DCBE992029A0}"/>
              </a:ext>
            </a:extLst>
          </p:cNvPr>
          <p:cNvSpPr>
            <a:spLocks noGrp="1"/>
          </p:cNvSpPr>
          <p:nvPr>
            <p:ph type="title"/>
          </p:nvPr>
        </p:nvSpPr>
        <p:spPr/>
        <p:txBody>
          <a:bodyPr/>
          <a:lstStyle/>
          <a:p>
            <a:pPr>
              <a:defRPr/>
            </a:pPr>
            <a:endParaRPr lang="en-GB"/>
          </a:p>
        </p:txBody>
      </p:sp>
      <p:sp>
        <p:nvSpPr>
          <p:cNvPr id="3" name="Content Placeholder 2">
            <a:extLst>
              <a:ext uri="{FF2B5EF4-FFF2-40B4-BE49-F238E27FC236}">
                <a16:creationId xmlns:a16="http://schemas.microsoft.com/office/drawing/2014/main" id="{72F8DAE5-ECBE-46A5-841A-63D86D1F4D42}"/>
              </a:ext>
            </a:extLst>
          </p:cNvPr>
          <p:cNvSpPr>
            <a:spLocks noGrp="1"/>
          </p:cNvSpPr>
          <p:nvPr>
            <p:ph idx="1"/>
          </p:nvPr>
        </p:nvSpPr>
        <p:spPr/>
        <p:txBody>
          <a:bodyPr/>
          <a:lstStyle/>
          <a:p>
            <a:pPr>
              <a:defRPr/>
            </a:pPr>
            <a:endParaRPr lang="en-GB"/>
          </a:p>
        </p:txBody>
      </p:sp>
      <p:pic>
        <p:nvPicPr>
          <p:cNvPr id="76804" name="Picture 2" descr="Achilles and the Tortoise Talk About Floss – spottedtoad">
            <a:extLst>
              <a:ext uri="{FF2B5EF4-FFF2-40B4-BE49-F238E27FC236}">
                <a16:creationId xmlns:a16="http://schemas.microsoft.com/office/drawing/2014/main" id="{E259E766-7E1C-4771-9981-8EE717431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05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2599-E27A-499A-84CA-DC06404A5B9C}"/>
              </a:ext>
            </a:extLst>
          </p:cNvPr>
          <p:cNvSpPr>
            <a:spLocks noGrp="1"/>
          </p:cNvSpPr>
          <p:nvPr>
            <p:ph type="title"/>
          </p:nvPr>
        </p:nvSpPr>
        <p:spPr/>
        <p:txBody>
          <a:bodyPr/>
          <a:lstStyle/>
          <a:p>
            <a:pPr>
              <a:defRPr/>
            </a:pPr>
            <a:endParaRPr lang="en-GB"/>
          </a:p>
        </p:txBody>
      </p:sp>
      <p:pic>
        <p:nvPicPr>
          <p:cNvPr id="38915" name="Content Placeholder 4" descr="A sign in front of a brick building&#10;&#10;Description automatically generated">
            <a:extLst>
              <a:ext uri="{FF2B5EF4-FFF2-40B4-BE49-F238E27FC236}">
                <a16:creationId xmlns:a16="http://schemas.microsoft.com/office/drawing/2014/main" id="{F90AEB82-DADB-4A0F-82FE-C400798E1B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20638"/>
            <a:ext cx="9144000" cy="685800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5" descr="A picture containing blur&#10;&#10;Description automatically generated">
            <a:extLst>
              <a:ext uri="{FF2B5EF4-FFF2-40B4-BE49-F238E27FC236}">
                <a16:creationId xmlns:a16="http://schemas.microsoft.com/office/drawing/2014/main" id="{11308F14-D763-4E67-80BA-68FB635DF5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913" y="0"/>
            <a:ext cx="6286500" cy="708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EDC0966C-B4E2-41FB-B417-03C117B38C45}"/>
              </a:ext>
            </a:extLst>
          </p:cNvPr>
          <p:cNvSpPr>
            <a:spLocks noGrp="1"/>
          </p:cNvSpPr>
          <p:nvPr>
            <p:ph idx="1"/>
          </p:nvPr>
        </p:nvSpPr>
        <p:spPr>
          <a:xfrm>
            <a:off x="2130425" y="115888"/>
            <a:ext cx="8229600" cy="749300"/>
          </a:xfrm>
        </p:spPr>
        <p:txBody>
          <a:bodyPr/>
          <a:lstStyle/>
          <a:p>
            <a:pPr marL="0" indent="0">
              <a:buNone/>
              <a:defRPr/>
            </a:pPr>
            <a:r>
              <a:rPr lang="en-GB" dirty="0">
                <a:solidFill>
                  <a:srgbClr val="FFFF00"/>
                </a:solidFill>
              </a:rPr>
              <a:t>“Lord, will those who are saved be few?”</a:t>
            </a:r>
          </a:p>
        </p:txBody>
      </p:sp>
      <p:sp>
        <p:nvSpPr>
          <p:cNvPr id="4" name="TextBox 3">
            <a:extLst>
              <a:ext uri="{FF2B5EF4-FFF2-40B4-BE49-F238E27FC236}">
                <a16:creationId xmlns:a16="http://schemas.microsoft.com/office/drawing/2014/main" id="{2A3148C3-05EF-4B17-AE61-B6B2C97C3D5E}"/>
              </a:ext>
            </a:extLst>
          </p:cNvPr>
          <p:cNvSpPr txBox="1">
            <a:spLocks noChangeArrowheads="1"/>
          </p:cNvSpPr>
          <p:nvPr/>
        </p:nvSpPr>
        <p:spPr bwMode="auto">
          <a:xfrm>
            <a:off x="1774826" y="5445126"/>
            <a:ext cx="8939213"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GB" altLang="en-US" sz="2800">
                <a:solidFill>
                  <a:srgbClr val="FFFF00"/>
                </a:solidFill>
              </a:rPr>
              <a:t>Jesus said “Strive to enter by the narrow door, </a:t>
            </a:r>
          </a:p>
          <a:p>
            <a:pPr eaLnBrk="0" fontAlgn="base" hangingPunct="0">
              <a:spcBef>
                <a:spcPct val="0"/>
              </a:spcBef>
              <a:spcAft>
                <a:spcPct val="0"/>
              </a:spcAft>
            </a:pPr>
            <a:r>
              <a:rPr lang="en-GB" altLang="en-US" sz="2800">
                <a:solidFill>
                  <a:srgbClr val="FFFF00"/>
                </a:solidFill>
              </a:rPr>
              <a:t>for many I tell you, will try to enter and will not be able” </a:t>
            </a:r>
          </a:p>
          <a:p>
            <a:pPr eaLnBrk="0" fontAlgn="base" hangingPunct="0">
              <a:spcBef>
                <a:spcPct val="0"/>
              </a:spcBef>
              <a:spcAft>
                <a:spcPct val="0"/>
              </a:spcAft>
            </a:pPr>
            <a:r>
              <a:rPr lang="en-GB" altLang="en-US" sz="2800">
                <a:solidFill>
                  <a:srgbClr val="FFFF00"/>
                </a:solidFill>
              </a:rPr>
              <a:t>						        Luke 13.23-24</a:t>
            </a:r>
          </a:p>
          <a:p>
            <a:pPr eaLnBrk="0" fontAlgn="base" hangingPunct="0">
              <a:spcBef>
                <a:spcPct val="0"/>
              </a:spcBef>
              <a:spcAft>
                <a:spcPct val="0"/>
              </a:spcAft>
            </a:pPr>
            <a:endParaRPr lang="en-GB"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54B8-245A-4CE4-93AC-B68CBDC0F403}"/>
              </a:ext>
            </a:extLst>
          </p:cNvPr>
          <p:cNvSpPr>
            <a:spLocks noGrp="1"/>
          </p:cNvSpPr>
          <p:nvPr>
            <p:ph type="title"/>
          </p:nvPr>
        </p:nvSpPr>
        <p:spPr/>
        <p:txBody>
          <a:bodyPr/>
          <a:lstStyle/>
          <a:p>
            <a:pPr>
              <a:defRPr/>
            </a:pPr>
            <a:r>
              <a:rPr lang="en-GB" dirty="0"/>
              <a:t>Books….</a:t>
            </a:r>
          </a:p>
        </p:txBody>
      </p:sp>
      <p:pic>
        <p:nvPicPr>
          <p:cNvPr id="78851" name="Picture 2" descr="That All Shall Be Saved: Heaven, Hell, and Universal Salvation by [David Bentley Hart]">
            <a:extLst>
              <a:ext uri="{FF2B5EF4-FFF2-40B4-BE49-F238E27FC236}">
                <a16:creationId xmlns:a16="http://schemas.microsoft.com/office/drawing/2014/main" id="{C16FFBB1-5CE7-4F11-9D20-4A440EE7B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2351088"/>
            <a:ext cx="3001963" cy="450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2" name="Picture 4">
            <a:extLst>
              <a:ext uri="{FF2B5EF4-FFF2-40B4-BE49-F238E27FC236}">
                <a16:creationId xmlns:a16="http://schemas.microsoft.com/office/drawing/2014/main" id="{1892418B-F6AF-47FC-9F4D-EDD79B8850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25963" y="2355850"/>
            <a:ext cx="3001962" cy="4495800"/>
          </a:xfrm>
          <a:noFill/>
          <a:extLst>
            <a:ext uri="{909E8E84-426E-40DD-AFC4-6F175D3DCCD1}">
              <a14:hiddenFill xmlns:a14="http://schemas.microsoft.com/office/drawing/2010/main">
                <a:solidFill>
                  <a:srgbClr val="FFFFFF"/>
                </a:solidFill>
              </a14:hiddenFill>
            </a:ext>
          </a:extLst>
        </p:spPr>
      </p:pic>
      <p:pic>
        <p:nvPicPr>
          <p:cNvPr id="78853" name="Picture 6">
            <a:extLst>
              <a:ext uri="{FF2B5EF4-FFF2-40B4-BE49-F238E27FC236}">
                <a16:creationId xmlns:a16="http://schemas.microsoft.com/office/drawing/2014/main" id="{48CDA83C-13CB-4C01-98A1-24A3884E6B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7925" y="2351089"/>
            <a:ext cx="3132138"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50A1D-40CC-405B-AD29-D1D874FB89C6}"/>
              </a:ext>
            </a:extLst>
          </p:cNvPr>
          <p:cNvSpPr>
            <a:spLocks noGrp="1"/>
          </p:cNvSpPr>
          <p:nvPr>
            <p:ph type="title"/>
          </p:nvPr>
        </p:nvSpPr>
        <p:spPr/>
        <p:txBody>
          <a:bodyPr/>
          <a:lstStyle/>
          <a:p>
            <a:pPr>
              <a:defRPr/>
            </a:pPr>
            <a:endParaRPr lang="en-GB"/>
          </a:p>
        </p:txBody>
      </p:sp>
      <p:pic>
        <p:nvPicPr>
          <p:cNvPr id="4" name="Amazing Grace (My Chains are Gone) - Chris Tomlin (with lyrics).mp4">
            <a:hlinkClick r:id="" action="ppaction://media"/>
            <a:extLst>
              <a:ext uri="{FF2B5EF4-FFF2-40B4-BE49-F238E27FC236}">
                <a16:creationId xmlns:a16="http://schemas.microsoft.com/office/drawing/2014/main" id="{EF6EB7B8-EDEB-4898-889C-9CA7463266B5}"/>
              </a:ext>
            </a:extLst>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4572000" y="2705100"/>
            <a:ext cx="3048000" cy="22860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6918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0B22C-A8D4-4BAD-8534-00F99ED43BAB}"/>
              </a:ext>
            </a:extLst>
          </p:cNvPr>
          <p:cNvSpPr>
            <a:spLocks noGrp="1"/>
          </p:cNvSpPr>
          <p:nvPr>
            <p:ph type="title"/>
          </p:nvPr>
        </p:nvSpPr>
        <p:spPr/>
        <p:txBody>
          <a:bodyPr/>
          <a:lstStyle/>
          <a:p>
            <a:pPr>
              <a:defRPr/>
            </a:pPr>
            <a:r>
              <a:rPr lang="en-GB" dirty="0"/>
              <a:t>Universalism</a:t>
            </a:r>
          </a:p>
        </p:txBody>
      </p:sp>
      <p:sp>
        <p:nvSpPr>
          <p:cNvPr id="3" name="Content Placeholder 2">
            <a:extLst>
              <a:ext uri="{FF2B5EF4-FFF2-40B4-BE49-F238E27FC236}">
                <a16:creationId xmlns:a16="http://schemas.microsoft.com/office/drawing/2014/main" id="{C19CF586-10DB-423B-A3C2-4C350E7945F1}"/>
              </a:ext>
            </a:extLst>
          </p:cNvPr>
          <p:cNvSpPr>
            <a:spLocks noGrp="1"/>
          </p:cNvSpPr>
          <p:nvPr>
            <p:ph idx="1"/>
          </p:nvPr>
        </p:nvSpPr>
        <p:spPr/>
        <p:txBody>
          <a:bodyPr/>
          <a:lstStyle/>
          <a:p>
            <a:pPr>
              <a:defRPr/>
            </a:pPr>
            <a:endParaRPr lang="en-GB"/>
          </a:p>
        </p:txBody>
      </p:sp>
      <p:pic>
        <p:nvPicPr>
          <p:cNvPr id="39940" name="Picture 2" descr="iz Quotes - Famous Quotes, Proverbs, &amp;amp; Sayings">
            <a:extLst>
              <a:ext uri="{FF2B5EF4-FFF2-40B4-BE49-F238E27FC236}">
                <a16:creationId xmlns:a16="http://schemas.microsoft.com/office/drawing/2014/main" id="{FFD71E9D-E140-4AC2-9A49-F090A04B5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1524000"/>
            <a:ext cx="9163050"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A655-2A9C-4C2D-A110-4CD2C8CC68E6}"/>
              </a:ext>
            </a:extLst>
          </p:cNvPr>
          <p:cNvSpPr>
            <a:spLocks noGrp="1"/>
          </p:cNvSpPr>
          <p:nvPr>
            <p:ph type="title"/>
          </p:nvPr>
        </p:nvSpPr>
        <p:spPr/>
        <p:txBody>
          <a:bodyPr/>
          <a:lstStyle/>
          <a:p>
            <a:pPr>
              <a:defRPr/>
            </a:pPr>
            <a:endParaRPr lang="en-GB"/>
          </a:p>
        </p:txBody>
      </p:sp>
      <p:sp>
        <p:nvSpPr>
          <p:cNvPr id="3" name="Content Placeholder 2">
            <a:extLst>
              <a:ext uri="{FF2B5EF4-FFF2-40B4-BE49-F238E27FC236}">
                <a16:creationId xmlns:a16="http://schemas.microsoft.com/office/drawing/2014/main" id="{A794E443-0546-4F17-9386-43D1D0F003C6}"/>
              </a:ext>
            </a:extLst>
          </p:cNvPr>
          <p:cNvSpPr>
            <a:spLocks noGrp="1"/>
          </p:cNvSpPr>
          <p:nvPr>
            <p:ph idx="1"/>
          </p:nvPr>
        </p:nvSpPr>
        <p:spPr>
          <a:xfrm>
            <a:off x="1530350" y="1989138"/>
            <a:ext cx="4618038" cy="4495800"/>
          </a:xfrm>
        </p:spPr>
        <p:txBody>
          <a:bodyPr/>
          <a:lstStyle/>
          <a:p>
            <a:pPr marL="0" indent="0">
              <a:buNone/>
              <a:defRPr/>
            </a:pPr>
            <a:r>
              <a:rPr lang="en-GB" dirty="0">
                <a:effectLst/>
              </a:rPr>
              <a:t>“no one can be condemned for ever, because that is not the logic of the Gospel”.</a:t>
            </a:r>
          </a:p>
          <a:p>
            <a:pPr marL="0" indent="0">
              <a:buNone/>
              <a:defRPr/>
            </a:pPr>
            <a:r>
              <a:rPr lang="en-GB" dirty="0"/>
              <a:t>Pope Francis</a:t>
            </a:r>
          </a:p>
        </p:txBody>
      </p:sp>
      <p:pic>
        <p:nvPicPr>
          <p:cNvPr id="40964" name="Picture 2" descr="Pax on both houses: Pope Francis: &quot;You Think Trickle-Down ...">
            <a:extLst>
              <a:ext uri="{FF2B5EF4-FFF2-40B4-BE49-F238E27FC236}">
                <a16:creationId xmlns:a16="http://schemas.microsoft.com/office/drawing/2014/main" id="{77A4093A-3A6E-48D0-B217-8225EEAC3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5814" y="1700214"/>
            <a:ext cx="4802187"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7314F-D948-40B2-926A-95D3C680C2E3}"/>
              </a:ext>
            </a:extLst>
          </p:cNvPr>
          <p:cNvSpPr>
            <a:spLocks noGrp="1"/>
          </p:cNvSpPr>
          <p:nvPr>
            <p:ph type="title"/>
          </p:nvPr>
        </p:nvSpPr>
        <p:spPr/>
        <p:txBody>
          <a:bodyPr/>
          <a:lstStyle/>
          <a:p>
            <a:pPr>
              <a:defRPr/>
            </a:pPr>
            <a:endParaRPr lang="en-GB"/>
          </a:p>
        </p:txBody>
      </p:sp>
      <p:sp>
        <p:nvSpPr>
          <p:cNvPr id="3" name="Content Placeholder 2">
            <a:extLst>
              <a:ext uri="{FF2B5EF4-FFF2-40B4-BE49-F238E27FC236}">
                <a16:creationId xmlns:a16="http://schemas.microsoft.com/office/drawing/2014/main" id="{F9C3353C-4A10-4792-A139-E0F53ADCD347}"/>
              </a:ext>
            </a:extLst>
          </p:cNvPr>
          <p:cNvSpPr>
            <a:spLocks noGrp="1"/>
          </p:cNvSpPr>
          <p:nvPr>
            <p:ph idx="1"/>
          </p:nvPr>
        </p:nvSpPr>
        <p:spPr>
          <a:xfrm>
            <a:off x="1544638" y="1557338"/>
            <a:ext cx="8507412" cy="4495800"/>
          </a:xfrm>
        </p:spPr>
        <p:txBody>
          <a:bodyPr/>
          <a:lstStyle/>
          <a:p>
            <a:pPr marL="0" indent="0">
              <a:buNone/>
              <a:defRPr/>
            </a:pPr>
            <a:r>
              <a:rPr lang="en-GB" dirty="0"/>
              <a:t>A God of love?</a:t>
            </a:r>
          </a:p>
          <a:p>
            <a:pPr marL="0" indent="0">
              <a:buNone/>
              <a:defRPr/>
            </a:pPr>
            <a:endParaRPr lang="en-GB" dirty="0"/>
          </a:p>
          <a:p>
            <a:pPr marL="0" indent="0">
              <a:buNone/>
              <a:defRPr/>
            </a:pPr>
            <a:endParaRPr lang="en-GB" dirty="0"/>
          </a:p>
          <a:p>
            <a:pPr marL="0" indent="0">
              <a:buNone/>
              <a:defRPr/>
            </a:pPr>
            <a:endParaRPr lang="en-GB" dirty="0"/>
          </a:p>
          <a:p>
            <a:pPr marL="0" indent="0">
              <a:buNone/>
              <a:defRPr/>
            </a:pPr>
            <a:r>
              <a:rPr lang="en-GB" dirty="0"/>
              <a:t>Who would want to </a:t>
            </a:r>
          </a:p>
          <a:p>
            <a:pPr marL="0" indent="0">
              <a:buNone/>
              <a:defRPr/>
            </a:pPr>
            <a:r>
              <a:rPr lang="en-GB" dirty="0"/>
              <a:t>exclude themselves </a:t>
            </a:r>
          </a:p>
          <a:p>
            <a:pPr marL="0" indent="0">
              <a:buNone/>
              <a:defRPr/>
            </a:pPr>
            <a:r>
              <a:rPr lang="en-GB" dirty="0"/>
              <a:t>in the end?</a:t>
            </a:r>
          </a:p>
        </p:txBody>
      </p:sp>
      <p:pic>
        <p:nvPicPr>
          <p:cNvPr id="41988" name="Picture 4" descr="Henri Nouwen and Rembrandt's Prodigal Son - CounterPunch.org">
            <a:extLst>
              <a:ext uri="{FF2B5EF4-FFF2-40B4-BE49-F238E27FC236}">
                <a16:creationId xmlns:a16="http://schemas.microsoft.com/office/drawing/2014/main" id="{856AD25C-03F3-4EBC-B218-AC6B78458B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6550" y="0"/>
            <a:ext cx="5251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0F621-715A-4227-8E2F-8103C1ED6346}"/>
              </a:ext>
            </a:extLst>
          </p:cNvPr>
          <p:cNvSpPr>
            <a:spLocks noGrp="1"/>
          </p:cNvSpPr>
          <p:nvPr>
            <p:ph type="title"/>
          </p:nvPr>
        </p:nvSpPr>
        <p:spPr/>
        <p:txBody>
          <a:bodyPr/>
          <a:lstStyle/>
          <a:p>
            <a:pPr>
              <a:defRPr/>
            </a:pPr>
            <a:endParaRPr lang="en-GB"/>
          </a:p>
        </p:txBody>
      </p:sp>
      <p:sp>
        <p:nvSpPr>
          <p:cNvPr id="3" name="Content Placeholder 2">
            <a:extLst>
              <a:ext uri="{FF2B5EF4-FFF2-40B4-BE49-F238E27FC236}">
                <a16:creationId xmlns:a16="http://schemas.microsoft.com/office/drawing/2014/main" id="{771B12E9-D61A-424A-BD64-44379E2049A1}"/>
              </a:ext>
            </a:extLst>
          </p:cNvPr>
          <p:cNvSpPr>
            <a:spLocks noGrp="1"/>
          </p:cNvSpPr>
          <p:nvPr>
            <p:ph idx="1"/>
          </p:nvPr>
        </p:nvSpPr>
        <p:spPr>
          <a:xfrm>
            <a:off x="1517650" y="14289"/>
            <a:ext cx="4217988" cy="6569075"/>
          </a:xfrm>
        </p:spPr>
        <p:txBody>
          <a:bodyPr/>
          <a:lstStyle/>
          <a:p>
            <a:pPr marL="0" indent="0">
              <a:buNone/>
              <a:defRPr/>
            </a:pPr>
            <a:r>
              <a:rPr lang="en-GB" dirty="0">
                <a:effectLst/>
              </a:rPr>
              <a:t>“there is one very serious defect to my mind in Christ’s moral character, and that is that He believed in Hell. I do not myself feel that any person who is really profoundly humane can believe in everlasting punishment”.</a:t>
            </a:r>
          </a:p>
          <a:p>
            <a:pPr marL="0" indent="0">
              <a:buNone/>
              <a:defRPr/>
            </a:pPr>
            <a:r>
              <a:rPr lang="en-GB" dirty="0">
                <a:effectLst/>
              </a:rPr>
              <a:t>        Bertrand Russell</a:t>
            </a:r>
            <a:endParaRPr lang="en-GB" dirty="0"/>
          </a:p>
        </p:txBody>
      </p:sp>
      <p:pic>
        <p:nvPicPr>
          <p:cNvPr id="43012" name="Picture 4" descr="British philosopher, logician, mathematician, historian ...">
            <a:extLst>
              <a:ext uri="{FF2B5EF4-FFF2-40B4-BE49-F238E27FC236}">
                <a16:creationId xmlns:a16="http://schemas.microsoft.com/office/drawing/2014/main" id="{BDF4D50E-E5B1-46F4-A20A-CA9BF859B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5639" y="0"/>
            <a:ext cx="49164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Content Placeholder 4" descr="A person looking at the camera&#10;&#10;Description automatically generated">
            <a:extLst>
              <a:ext uri="{FF2B5EF4-FFF2-40B4-BE49-F238E27FC236}">
                <a16:creationId xmlns:a16="http://schemas.microsoft.com/office/drawing/2014/main" id="{DA566767-712E-42AD-BEFE-A700379DCB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12888" y="0"/>
            <a:ext cx="9129713" cy="6858000"/>
          </a:xfrm>
        </p:spPr>
      </p:pic>
      <p:sp>
        <p:nvSpPr>
          <p:cNvPr id="2" name="Title 1">
            <a:extLst>
              <a:ext uri="{FF2B5EF4-FFF2-40B4-BE49-F238E27FC236}">
                <a16:creationId xmlns:a16="http://schemas.microsoft.com/office/drawing/2014/main" id="{C626B340-C627-4CDE-9ACF-F1F7F67A29AD}"/>
              </a:ext>
            </a:extLst>
          </p:cNvPr>
          <p:cNvSpPr>
            <a:spLocks noGrp="1"/>
          </p:cNvSpPr>
          <p:nvPr>
            <p:ph type="title"/>
          </p:nvPr>
        </p:nvSpPr>
        <p:spPr/>
        <p:txBody>
          <a:bodyPr/>
          <a:lstStyle/>
          <a:p>
            <a:pPr>
              <a:defRPr/>
            </a:pPr>
            <a:r>
              <a:rPr lang="en-GB" dirty="0"/>
              <a:t>Jesus on hell</a:t>
            </a:r>
          </a:p>
        </p:txBody>
      </p:sp>
    </p:spTree>
  </p:cSld>
  <p:clrMapOvr>
    <a:masterClrMapping/>
  </p:clrMapOvr>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1588</Words>
  <Application>Microsoft Office PowerPoint</Application>
  <PresentationFormat>Widescreen</PresentationFormat>
  <Paragraphs>151</Paragraphs>
  <Slides>42</Slides>
  <Notes>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Tahoma</vt:lpstr>
      <vt:lpstr>Wingdings</vt:lpstr>
      <vt:lpstr>Slit</vt:lpstr>
      <vt:lpstr>The Last things:  death, judgement heaven and hell  </vt:lpstr>
      <vt:lpstr>Hell</vt:lpstr>
      <vt:lpstr>PowerPoint Presentation</vt:lpstr>
      <vt:lpstr>PowerPoint Presentation</vt:lpstr>
      <vt:lpstr>Universalism</vt:lpstr>
      <vt:lpstr>PowerPoint Presentation</vt:lpstr>
      <vt:lpstr>PowerPoint Presentation</vt:lpstr>
      <vt:lpstr>PowerPoint Presentation</vt:lpstr>
      <vt:lpstr>Jesus on hell</vt:lpstr>
      <vt:lpstr>PowerPoint Presentation</vt:lpstr>
      <vt:lpstr>PowerPoint Presentation</vt:lpstr>
      <vt:lpstr>Exaggeration?</vt:lpstr>
      <vt:lpstr>Empty Threats?</vt:lpstr>
      <vt:lpstr>Some texts supporting universalism</vt:lpstr>
      <vt:lpstr>Some texts supporting hell</vt:lpstr>
      <vt:lpstr>PowerPoint Presentation</vt:lpstr>
      <vt:lpstr>Hell – some options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Issues</vt:lpstr>
      <vt:lpstr>Annihilation</vt:lpstr>
      <vt:lpstr>Annihilation?</vt:lpstr>
      <vt:lpstr>Annihilation</vt:lpstr>
      <vt:lpstr>PowerPoint Presentation</vt:lpstr>
      <vt:lpstr>Some questions for Universalism</vt:lpstr>
      <vt:lpstr>PowerPoint Presentation</vt:lpstr>
      <vt:lpstr>Church of England?</vt:lpstr>
      <vt:lpstr>PowerPoint Presentation</vt:lpstr>
      <vt:lpstr>PowerPoint Presentation</vt:lpstr>
      <vt:lpstr>PowerPoint Presentation</vt:lpstr>
      <vt:lpstr>Uncle Otis</vt:lpstr>
      <vt:lpstr>PowerPoint Presentation</vt:lpstr>
      <vt:lpstr>PowerPoint Presentation</vt:lpstr>
      <vt:lpstr>PowerPoint Presentation</vt:lpstr>
      <vt:lpstr>Books….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Last things:  death, judgement heaven and hell  </dc:title>
  <dc:creator>Bishop Mike</dc:creator>
  <cp:lastModifiedBy>Bishop Mike</cp:lastModifiedBy>
  <cp:revision>1</cp:revision>
  <dcterms:created xsi:type="dcterms:W3CDTF">2020-12-08T21:37:13Z</dcterms:created>
  <dcterms:modified xsi:type="dcterms:W3CDTF">2020-12-08T21:37:22Z</dcterms:modified>
</cp:coreProperties>
</file>