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3"/>
  </p:notesMasterIdLst>
  <p:sldIdLst>
    <p:sldId id="340" r:id="rId2"/>
    <p:sldId id="303" r:id="rId3"/>
    <p:sldId id="341" r:id="rId4"/>
    <p:sldId id="276" r:id="rId5"/>
    <p:sldId id="333" r:id="rId6"/>
    <p:sldId id="296" r:id="rId7"/>
    <p:sldId id="342" r:id="rId8"/>
    <p:sldId id="343" r:id="rId9"/>
    <p:sldId id="290" r:id="rId10"/>
    <p:sldId id="344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D9F1"/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 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26-40F1-9DBB-6BF8E3CF27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Engagement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 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161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26-40F1-9DBB-6BF8E3CF2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994088"/>
        <c:axId val="247993760"/>
      </c:lineChart>
      <c:catAx>
        <c:axId val="24799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47993760"/>
        <c:crosses val="autoZero"/>
        <c:auto val="1"/>
        <c:lblAlgn val="ctr"/>
        <c:lblOffset val="100"/>
        <c:noMultiLvlLbl val="0"/>
      </c:catAx>
      <c:valAx>
        <c:axId val="24799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4799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85A0-8F91-49BA-9511-2133C46F283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ADF9-4FDD-4DA8-9F4C-66EE44B2E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7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B426-C0F2-464A-B072-613CE4158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0468E-B026-4635-84A2-F7F269A1D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8332E-305B-497F-B951-EBE0D546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91ED-46F0-4F5A-9005-44FBDC741AA6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48A2-23FA-4649-84BC-31556831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CA9BC-F2D9-474C-AF32-7B9E8F58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D09D-5553-4EAB-B145-400D97618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535C-134E-46B6-B81C-6D0D8181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11530-0C0D-4336-BDD9-AA49ABCB3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46CFC-5542-4E61-9345-0D0496EF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60BD-AEA4-4231-920B-463BFAD5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EE3C3-C593-4D3E-861B-7F39B4F7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8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C0D8A-28DE-4602-8393-93AAB42C9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49B84-F79D-43B2-B4B6-7FB05FF65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3E773-B3A6-4786-8B46-6262AD9D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038A-07F8-4DB7-A40F-7C2D2FC4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700EA-678A-42FB-B972-34BFDE68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9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>
            <a:spLocks noChangeArrowheads="1"/>
          </p:cNvSpPr>
          <p:nvPr userDrawn="1"/>
        </p:nvSpPr>
        <p:spPr bwMode="auto">
          <a:xfrm>
            <a:off x="0" y="164638"/>
            <a:ext cx="12192000" cy="1076541"/>
          </a:xfrm>
          <a:prstGeom prst="rect">
            <a:avLst/>
          </a:prstGeom>
          <a:solidFill>
            <a:srgbClr val="8BC9FD"/>
          </a:solidFill>
          <a:ln w="9525">
            <a:noFill/>
            <a:miter lim="800000"/>
            <a:headEnd/>
            <a:tailEnd/>
          </a:ln>
          <a:effectLst/>
        </p:spPr>
        <p:txBody>
          <a:bodyPr lIns="121905" tIns="60953" rIns="121905" bIns="60953" anchor="ctr"/>
          <a:lstStyle/>
          <a:p>
            <a:pPr indent="-457135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2133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332511" y="1697066"/>
            <a:ext cx="11511148" cy="3750591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733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3200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667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667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16236" y="164637"/>
            <a:ext cx="11452145" cy="563563"/>
          </a:xfrm>
          <a:prstGeom prst="rect">
            <a:avLst/>
          </a:prstGeom>
        </p:spPr>
        <p:txBody>
          <a:bodyPr lIns="91429" tIns="45715" rIns="91429" bIns="45715"/>
          <a:lstStyle>
            <a:lvl1pPr algn="l">
              <a:defRPr sz="40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3" name="Pladsholder til tekst 2"/>
          <p:cNvSpPr>
            <a:spLocks noGrp="1"/>
          </p:cNvSpPr>
          <p:nvPr>
            <p:ph type="body" idx="13"/>
          </p:nvPr>
        </p:nvSpPr>
        <p:spPr>
          <a:xfrm>
            <a:off x="316233" y="836713"/>
            <a:ext cx="11493475" cy="3587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 b="1">
                <a:latin typeface="Century Gothic" panose="020B0502020202020204" pitchFamily="34" charset="0"/>
              </a:defRPr>
            </a:lvl1pPr>
            <a:lvl2pPr marL="609514" indent="0">
              <a:buNone/>
              <a:defRPr sz="2667" b="1"/>
            </a:lvl2pPr>
            <a:lvl3pPr marL="1219027" indent="0">
              <a:buNone/>
              <a:defRPr sz="2400" b="1"/>
            </a:lvl3pPr>
            <a:lvl4pPr marL="1828541" indent="0">
              <a:buNone/>
              <a:defRPr sz="2133" b="1"/>
            </a:lvl4pPr>
            <a:lvl5pPr marL="2438055" indent="0">
              <a:buNone/>
              <a:defRPr sz="2133" b="1"/>
            </a:lvl5pPr>
            <a:lvl6pPr marL="3047568" indent="0">
              <a:buNone/>
              <a:defRPr sz="2133" b="1"/>
            </a:lvl6pPr>
            <a:lvl7pPr marL="3657082" indent="0">
              <a:buNone/>
              <a:defRPr sz="2133" b="1"/>
            </a:lvl7pPr>
            <a:lvl8pPr marL="4266596" indent="0">
              <a:buNone/>
              <a:defRPr sz="2133" b="1"/>
            </a:lvl8pPr>
            <a:lvl9pPr marL="4876110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2402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0" y="5768400"/>
            <a:ext cx="12192000" cy="108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6" name="Picture 2" descr="S:\D C D\NEW TW 2014\Crests Logos\Full Logotype LEFT\COLOUR LEFT\Full Logotype COL SML white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5844296"/>
            <a:ext cx="334884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94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48121" y="1500525"/>
            <a:ext cx="11527424" cy="1125231"/>
          </a:xfrm>
          <a:prstGeom prst="rect">
            <a:avLst/>
          </a:prstGeom>
        </p:spPr>
        <p:txBody>
          <a:bodyPr lIns="91429" tIns="45715" rIns="91429" bIns="45715"/>
          <a:lstStyle>
            <a:lvl1pPr algn="l">
              <a:defRPr sz="6400" b="1" spc="-400">
                <a:solidFill>
                  <a:schemeClr val="accent1">
                    <a:lumMod val="10000"/>
                  </a:schemeClr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Item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idx="13"/>
          </p:nvPr>
        </p:nvSpPr>
        <p:spPr>
          <a:xfrm>
            <a:off x="332288" y="3100200"/>
            <a:ext cx="11527424" cy="71284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733" b="1" spc="-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14" indent="0">
              <a:buNone/>
              <a:defRPr sz="2667" b="1"/>
            </a:lvl2pPr>
            <a:lvl3pPr marL="1219027" indent="0">
              <a:buNone/>
              <a:defRPr sz="2400" b="1"/>
            </a:lvl3pPr>
            <a:lvl4pPr marL="1828541" indent="0">
              <a:buNone/>
              <a:defRPr sz="2133" b="1"/>
            </a:lvl4pPr>
            <a:lvl5pPr marL="2438055" indent="0">
              <a:buNone/>
              <a:defRPr sz="2133" b="1"/>
            </a:lvl5pPr>
            <a:lvl6pPr marL="3047568" indent="0">
              <a:buNone/>
              <a:defRPr sz="2133" b="1"/>
            </a:lvl6pPr>
            <a:lvl7pPr marL="3657082" indent="0">
              <a:buNone/>
              <a:defRPr sz="2133" b="1"/>
            </a:lvl7pPr>
            <a:lvl8pPr marL="4266596" indent="0">
              <a:buNone/>
              <a:defRPr sz="2133" b="1"/>
            </a:lvl8pPr>
            <a:lvl9pPr marL="4876110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402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768400"/>
            <a:ext cx="12192000" cy="108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Picture 2" descr="S:\D C D\NEW TW 2014\Crests Logos\Full Logotype LEFT\COLOUR LEFT\Full Logotype COL SML white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28" y="5844296"/>
            <a:ext cx="426429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tekst 2"/>
          <p:cNvSpPr>
            <a:spLocks noGrp="1"/>
          </p:cNvSpPr>
          <p:nvPr>
            <p:ph type="body" idx="14" hasCustomPrompt="1"/>
          </p:nvPr>
        </p:nvSpPr>
        <p:spPr>
          <a:xfrm>
            <a:off x="383948" y="1162842"/>
            <a:ext cx="11527424" cy="34474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14" indent="0">
              <a:buNone/>
              <a:defRPr sz="2667" b="1"/>
            </a:lvl2pPr>
            <a:lvl3pPr marL="1219027" indent="0">
              <a:buNone/>
              <a:defRPr sz="2400" b="1"/>
            </a:lvl3pPr>
            <a:lvl4pPr marL="1828541" indent="0">
              <a:buNone/>
              <a:defRPr sz="2133" b="1"/>
            </a:lvl4pPr>
            <a:lvl5pPr marL="2438055" indent="0">
              <a:buNone/>
              <a:defRPr sz="2133" b="1"/>
            </a:lvl5pPr>
            <a:lvl6pPr marL="3047568" indent="0">
              <a:buNone/>
              <a:defRPr sz="2133" b="1"/>
            </a:lvl6pPr>
            <a:lvl7pPr marL="3657082" indent="0">
              <a:buNone/>
              <a:defRPr sz="2133" b="1"/>
            </a:lvl7pPr>
            <a:lvl8pPr marL="4266596" indent="0">
              <a:buNone/>
              <a:defRPr sz="2133" b="1"/>
            </a:lvl8pPr>
            <a:lvl9pPr marL="4876110" indent="0">
              <a:buNone/>
              <a:defRPr sz="2133" b="1"/>
            </a:lvl9pPr>
          </a:lstStyle>
          <a:p>
            <a:pPr lvl="0"/>
            <a:r>
              <a:rPr lang="en-US" dirty="0"/>
              <a:t>Item number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402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0" y="5768400"/>
            <a:ext cx="12192000" cy="108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Pladsholder til tekst 2"/>
          <p:cNvSpPr>
            <a:spLocks noGrp="1"/>
          </p:cNvSpPr>
          <p:nvPr>
            <p:ph type="body" idx="18"/>
          </p:nvPr>
        </p:nvSpPr>
        <p:spPr>
          <a:xfrm>
            <a:off x="363284" y="3717033"/>
            <a:ext cx="11527424" cy="468729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spcBef>
                <a:spcPts val="0"/>
              </a:spcBef>
              <a:buNone/>
              <a:defRPr sz="2667" b="0" spc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14" indent="0">
              <a:buNone/>
              <a:defRPr sz="2667" b="1"/>
            </a:lvl2pPr>
            <a:lvl3pPr marL="1219027" indent="0">
              <a:buNone/>
              <a:defRPr sz="2400" b="1"/>
            </a:lvl3pPr>
            <a:lvl4pPr marL="1828541" indent="0">
              <a:buNone/>
              <a:defRPr sz="2133" b="1"/>
            </a:lvl4pPr>
            <a:lvl5pPr marL="2438055" indent="0">
              <a:buNone/>
              <a:defRPr sz="2133" b="1"/>
            </a:lvl5pPr>
            <a:lvl6pPr marL="3047568" indent="0">
              <a:buNone/>
              <a:defRPr sz="2133" b="1"/>
            </a:lvl6pPr>
            <a:lvl7pPr marL="3657082" indent="0">
              <a:buNone/>
              <a:defRPr sz="2133" b="1"/>
            </a:lvl7pPr>
            <a:lvl8pPr marL="4266596" indent="0">
              <a:buNone/>
              <a:defRPr sz="2133" b="1"/>
            </a:lvl8pPr>
            <a:lvl9pPr marL="4876110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Picture 2" descr="S:\D C D\NEW TW 2014\Crests Logos\Full Logotype LEFT\COLOUR LEFT\Full Logotype COL SML white tex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5844296"/>
            <a:ext cx="334884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332511" y="1959431"/>
            <a:ext cx="11511148" cy="3503724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733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3200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667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667" b="1">
                <a:solidFill>
                  <a:schemeClr val="accent1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768400"/>
            <a:ext cx="12192000" cy="108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2402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4" name="Picture 2" descr="S:\D C D\NEW TW 2014\Crests Logos\Full Logotype LEFT\COLOUR LEFT\Full Logotype COL SML white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5844296"/>
            <a:ext cx="334884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16236" y="164637"/>
            <a:ext cx="11452145" cy="563563"/>
          </a:xfrm>
          <a:prstGeom prst="rect">
            <a:avLst/>
          </a:prstGeom>
        </p:spPr>
        <p:txBody>
          <a:bodyPr lIns="91429" tIns="45715" rIns="91429" bIns="45715"/>
          <a:lstStyle>
            <a:lvl1pPr algn="l">
              <a:defRPr sz="40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idx="13"/>
          </p:nvPr>
        </p:nvSpPr>
        <p:spPr>
          <a:xfrm>
            <a:off x="316233" y="836713"/>
            <a:ext cx="11493475" cy="3587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 b="1">
                <a:latin typeface="Century Gothic" panose="020B0502020202020204" pitchFamily="34" charset="0"/>
              </a:defRPr>
            </a:lvl1pPr>
            <a:lvl2pPr marL="609514" indent="0">
              <a:buNone/>
              <a:defRPr sz="2667" b="1"/>
            </a:lvl2pPr>
            <a:lvl3pPr marL="1219027" indent="0">
              <a:buNone/>
              <a:defRPr sz="2400" b="1"/>
            </a:lvl3pPr>
            <a:lvl4pPr marL="1828541" indent="0">
              <a:buNone/>
              <a:defRPr sz="2133" b="1"/>
            </a:lvl4pPr>
            <a:lvl5pPr marL="2438055" indent="0">
              <a:buNone/>
              <a:defRPr sz="2133" b="1"/>
            </a:lvl5pPr>
            <a:lvl6pPr marL="3047568" indent="0">
              <a:buNone/>
              <a:defRPr sz="2133" b="1"/>
            </a:lvl6pPr>
            <a:lvl7pPr marL="3657082" indent="0">
              <a:buNone/>
              <a:defRPr sz="2133" b="1"/>
            </a:lvl7pPr>
            <a:lvl8pPr marL="4266596" indent="0">
              <a:buNone/>
              <a:defRPr sz="2133" b="1"/>
            </a:lvl8pPr>
            <a:lvl9pPr marL="4876110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26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68400"/>
            <a:ext cx="12192000" cy="108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6" name="Picture 2" descr="S:\D C D\NEW TW 2014\Crests Logos\Full Logotype LEFT\COLOUR LEFT\Full Logotype COL SML white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5844296"/>
            <a:ext cx="334884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3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68400"/>
            <a:ext cx="12192000" cy="108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6" name="Picture 2" descr="S:\D C D\NEW TW 2014\Crests Logos\Full Logotype LEFT\COLOUR LEFT\Full Logotype COL SML white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5844296"/>
            <a:ext cx="334884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46576" y="740701"/>
            <a:ext cx="11452145" cy="4704523"/>
          </a:xfrm>
          <a:prstGeom prst="rect">
            <a:avLst/>
          </a:prstGeom>
        </p:spPr>
        <p:txBody>
          <a:bodyPr lIns="91429" tIns="45715" rIns="91429" bIns="45715"/>
          <a:lstStyle>
            <a:lvl1pPr algn="l">
              <a:defRPr sz="3200" b="0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main content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 hasCustomPrompt="1"/>
          </p:nvPr>
        </p:nvSpPr>
        <p:spPr>
          <a:xfrm>
            <a:off x="335359" y="346011"/>
            <a:ext cx="11450628" cy="358775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 algn="r">
              <a:buNone/>
              <a:defRPr sz="2667" b="0">
                <a:latin typeface="Century Gothic" panose="020B0502020202020204" pitchFamily="34" charset="0"/>
              </a:defRPr>
            </a:lvl1pPr>
            <a:lvl2pPr marL="609514" indent="0">
              <a:buNone/>
              <a:defRPr sz="2667" b="1"/>
            </a:lvl2pPr>
            <a:lvl3pPr marL="1219027" indent="0">
              <a:buNone/>
              <a:defRPr sz="2400" b="1"/>
            </a:lvl3pPr>
            <a:lvl4pPr marL="1828541" indent="0">
              <a:buNone/>
              <a:defRPr sz="2133" b="1"/>
            </a:lvl4pPr>
            <a:lvl5pPr marL="2438055" indent="0">
              <a:buNone/>
              <a:defRPr sz="2133" b="1"/>
            </a:lvl5pPr>
            <a:lvl6pPr marL="3047568" indent="0">
              <a:buNone/>
              <a:defRPr sz="2133" b="1"/>
            </a:lvl6pPr>
            <a:lvl7pPr marL="3657082" indent="0">
              <a:buNone/>
              <a:defRPr sz="2133" b="1"/>
            </a:lvl7pPr>
            <a:lvl8pPr marL="4266596" indent="0">
              <a:buNone/>
              <a:defRPr sz="2133" b="1"/>
            </a:lvl8pPr>
            <a:lvl9pPr marL="4876110" indent="0">
              <a:buNone/>
              <a:defRPr sz="2133" b="1"/>
            </a:lvl9pPr>
          </a:lstStyle>
          <a:p>
            <a:pPr lvl="0"/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852794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116D11-769B-4372-8F8B-48687E284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291327"/>
          </a:xfrm>
          <a:prstGeom prst="rect">
            <a:avLst/>
          </a:prstGeom>
        </p:spPr>
      </p:pic>
      <p:sp>
        <p:nvSpPr>
          <p:cNvPr id="12" name="Kombinationstegning 7"/>
          <p:cNvSpPr/>
          <p:nvPr userDrawn="1"/>
        </p:nvSpPr>
        <p:spPr bwMode="auto">
          <a:xfrm>
            <a:off x="-35982" y="3254376"/>
            <a:ext cx="122428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rgbClr val="8BC9FD"/>
          </a:solidFill>
          <a:ln w="9525">
            <a:noFill/>
            <a:miter lim="800000"/>
            <a:headEnd/>
            <a:tailEnd/>
          </a:ln>
          <a:effectLst/>
        </p:spPr>
        <p:txBody>
          <a:bodyPr lIns="121905" tIns="60953" rIns="121905" bIns="60953" anchor="ctr"/>
          <a:lstStyle/>
          <a:p>
            <a:pPr indent="-4571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3" name="Kombinationstegning 423"/>
          <p:cNvSpPr/>
          <p:nvPr userDrawn="1"/>
        </p:nvSpPr>
        <p:spPr>
          <a:xfrm>
            <a:off x="-38100" y="3448051"/>
            <a:ext cx="122428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121905" tIns="60953" rIns="121905" bIns="60953" anchor="ctr"/>
          <a:lstStyle/>
          <a:p>
            <a:pPr indent="-457135" algn="ctr" defTabSz="121902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67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50" y="4507257"/>
            <a:ext cx="1588517" cy="2160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5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27383" y="4838147"/>
            <a:ext cx="7488767" cy="1008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27383" y="5877273"/>
            <a:ext cx="7488767" cy="577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Saturday 13 June 2015</a:t>
            </a:r>
          </a:p>
        </p:txBody>
      </p:sp>
    </p:spTree>
    <p:extLst>
      <p:ext uri="{BB962C8B-B14F-4D97-AF65-F5344CB8AC3E}">
        <p14:creationId xmlns:p14="http://schemas.microsoft.com/office/powerpoint/2010/main" val="422766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mbinationstegning 7"/>
          <p:cNvSpPr/>
          <p:nvPr userDrawn="1"/>
        </p:nvSpPr>
        <p:spPr bwMode="auto">
          <a:xfrm>
            <a:off x="-35982" y="3254376"/>
            <a:ext cx="122428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rgbClr val="8BC9FD"/>
          </a:solidFill>
          <a:ln w="9525">
            <a:noFill/>
            <a:miter lim="800000"/>
            <a:headEnd/>
            <a:tailEnd/>
          </a:ln>
          <a:effectLst/>
        </p:spPr>
        <p:txBody>
          <a:bodyPr lIns="121905" tIns="60953" rIns="121905" bIns="60953" anchor="ctr"/>
          <a:lstStyle/>
          <a:p>
            <a:pPr indent="-4571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Kombinationstegning 423"/>
          <p:cNvSpPr/>
          <p:nvPr userDrawn="1"/>
        </p:nvSpPr>
        <p:spPr>
          <a:xfrm>
            <a:off x="-38100" y="3448051"/>
            <a:ext cx="122428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121905" tIns="60953" rIns="121905" bIns="60953" anchor="ctr"/>
          <a:lstStyle/>
          <a:p>
            <a:pPr indent="-457135" algn="ctr" defTabSz="121902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67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27382" y="4838147"/>
            <a:ext cx="11137237" cy="1008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27382" y="5877273"/>
            <a:ext cx="11137237" cy="577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Saturday 13 June 2015</a:t>
            </a:r>
          </a:p>
        </p:txBody>
      </p:sp>
      <p:pic>
        <p:nvPicPr>
          <p:cNvPr id="14" name="Picture 2" descr="S:\D C D\NEW TW 2014\Crests Logos\Full Logotype LEFT\COLOUR LEFT\Full Logotype COL L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5" y="799088"/>
            <a:ext cx="7872875" cy="21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2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976B-88E7-4469-9DE0-958FDBF9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F2A4-F198-4CA9-8654-ADCC5E11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4BBDF-1A2F-4E70-BB78-13468491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4461F-5C8B-4D25-A773-72AE4A42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D2BF7-36FD-4E0D-8226-1D0317D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B104-7C61-4715-8D36-6DE1D083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3753C-F496-4564-9FCF-AE7361D9A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1916F-49D3-4B8D-A522-D9F1E656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37CC3-BF76-4134-9AB7-37AA4511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DE47C-1229-4FBB-B417-A87061EA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23DE-7ED0-4DD8-A065-61DAA887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4D833-E2FF-4284-B0A9-B91E02D13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D0CFA-2317-4EB3-8D5B-4E1978A60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4194C-9BB9-40E3-965A-ACCB3B9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ABD1B-B097-4DE4-BE71-A7A0B742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6EC0D-35EA-4160-942D-E48AF6BC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4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A5BA-6852-4686-9281-36F3917E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A5717-1EAC-4225-88BA-1174137F3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106F7-B54B-4A91-B534-67F9173F9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DBB45-7316-43DE-B483-8EA780116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35564-A628-4D36-BC33-3AB9F996A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8A0E6-3AA9-42D9-9AB6-7E58CD90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26560-628C-465A-B8AC-5564D37F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45204-7A91-445D-855D-54BD2CF7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8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3373-C96C-48F4-B97D-2A66526D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FFE1E-2977-4791-BE23-23AD0E00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51ABE-1400-4F13-80F2-62F9DBF2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4BE6D-4EF9-4AE0-A31B-49E4B97B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9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60E89-0041-417C-8CF3-9459D1DE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ACD27-8D00-41D0-B771-7F60B7C2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BE694-95D5-4291-BAB6-8EF6BC41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3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EEBD-DE54-4512-9DD5-C3B56D3D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0327-4D5D-4E9A-9F71-8CEE3B7BA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9DAB6-BC7A-4030-819B-26D7E314F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612C6-8215-447C-B3AB-2A884DAB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F9E9A-73A0-4C89-A222-F6C73171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8BC54-F69E-4D46-8B8B-F3813B76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B7D6-555F-47CB-8DA8-B931F4B0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5BFE5-DFD8-4D4C-93E6-788F9CA7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A071F-E0CD-4AD4-9F8D-648D3BBF8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D44A6-B2FD-4C18-BB20-F8E05B9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143A-6116-4195-943E-D285C972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9939F-3554-4DF8-AC10-DB786ED6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6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72D4A-D8E3-45BA-BA31-3EB325BA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86F59-641E-462C-A408-BDF452E2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0FFC-1544-474F-B080-BA8E3CE1E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703D-523F-4E2C-AC1F-B6B75C7D3BC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85A73-A6FB-4492-ACD7-73A6BA0D1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2E332-8A1B-4AD9-8274-E45895F69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32F8-E214-460F-AA94-C923BB476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3DBB-DB99-4639-9946-0D73E7904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sz="5200">
                <a:solidFill>
                  <a:schemeClr val="tx2"/>
                </a:solidFill>
              </a:rPr>
              <a:t>Header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8CF4B-5227-4FBD-887F-37F5AC53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7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agram Logo Png - Free Transparent PNG Logos">
            <a:extLst>
              <a:ext uri="{FF2B5EF4-FFF2-40B4-BE49-F238E27FC236}">
                <a16:creationId xmlns:a16="http://schemas.microsoft.com/office/drawing/2014/main" id="{21B3C18B-C465-4C90-96C5-98BB2BEE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02" y="1741018"/>
            <a:ext cx="3375963" cy="33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5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2" descr="Instagram Logo Png - Free Transparent PNG Logos">
            <a:extLst>
              <a:ext uri="{FF2B5EF4-FFF2-40B4-BE49-F238E27FC236}">
                <a16:creationId xmlns:a16="http://schemas.microsoft.com/office/drawing/2014/main" id="{C1E2618D-FDBA-48DF-B36F-14D490EF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78" y="354053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0A4D50-8C28-4FAC-ADF8-54795C010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87174"/>
              </p:ext>
            </p:extLst>
          </p:nvPr>
        </p:nvGraphicFramePr>
        <p:xfrm>
          <a:off x="2803439" y="2734056"/>
          <a:ext cx="6673515" cy="348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438">
                  <a:extLst>
                    <a:ext uri="{9D8B030D-6E8A-4147-A177-3AD203B41FA5}">
                      <a16:colId xmlns:a16="http://schemas.microsoft.com/office/drawing/2014/main" val="4044578844"/>
                    </a:ext>
                  </a:extLst>
                </a:gridCol>
                <a:gridCol w="1864157">
                  <a:extLst>
                    <a:ext uri="{9D8B030D-6E8A-4147-A177-3AD203B41FA5}">
                      <a16:colId xmlns:a16="http://schemas.microsoft.com/office/drawing/2014/main" val="4254531844"/>
                    </a:ext>
                  </a:extLst>
                </a:gridCol>
                <a:gridCol w="3357920">
                  <a:extLst>
                    <a:ext uri="{9D8B030D-6E8A-4147-A177-3AD203B41FA5}">
                      <a16:colId xmlns:a16="http://schemas.microsoft.com/office/drawing/2014/main" val="48796822"/>
                    </a:ext>
                  </a:extLst>
                </a:gridCol>
              </a:tblGrid>
              <a:tr h="347101">
                <a:tc>
                  <a:txBody>
                    <a:bodyPr/>
                    <a:lstStyle/>
                    <a:p>
                      <a:r>
                        <a:rPr lang="en-GB" sz="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Diocese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of Followers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Reach – </a:t>
                      </a:r>
                    </a:p>
                    <a:p>
                      <a:pPr algn="ctr"/>
                      <a:r>
                        <a:rPr lang="en-GB" sz="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seen the photographs</a:t>
                      </a:r>
                    </a:p>
                  </a:txBody>
                  <a:tcPr marL="64278" marR="64278" marT="32139" marB="32139"/>
                </a:tc>
                <a:extLst>
                  <a:ext uri="{0D108BD9-81ED-4DB2-BD59-A6C34878D82A}">
                    <a16:rowId xmlns:a16="http://schemas.microsoft.com/office/drawing/2014/main" val="2951472135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4231908704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1665186584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3071232560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4167627081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4027378701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</a:t>
                      </a: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265495071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626988369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2916498913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extLst>
                  <a:ext uri="{0D108BD9-81ED-4DB2-BD59-A6C34878D82A}">
                    <a16:rowId xmlns:a16="http://schemas.microsoft.com/office/drawing/2014/main" val="868522516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48" marR="3348" marT="3348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extLst>
                  <a:ext uri="{0D108BD9-81ED-4DB2-BD59-A6C34878D82A}">
                    <a16:rowId xmlns:a16="http://schemas.microsoft.com/office/drawing/2014/main" val="1649598939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extLst>
                  <a:ext uri="{0D108BD9-81ED-4DB2-BD59-A6C34878D82A}">
                    <a16:rowId xmlns:a16="http://schemas.microsoft.com/office/drawing/2014/main" val="399970542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39" marB="32139"/>
                </a:tc>
                <a:extLst>
                  <a:ext uri="{0D108BD9-81ED-4DB2-BD59-A6C34878D82A}">
                    <a16:rowId xmlns:a16="http://schemas.microsoft.com/office/drawing/2014/main" val="96732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A40976-BC3A-4BEB-8016-D0F5F103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Media Glossary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CC3035-2E68-4B89-86EA-E6757AAD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Engagement: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times people have liked / shared our post.</a:t>
            </a:r>
          </a:p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Followers: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people subscribed to receive our posts.</a:t>
            </a:r>
          </a:p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Impressions: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times a tweet has been delivered to a particular account.</a:t>
            </a:r>
          </a:p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Mentions: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tweets that includes a reference to our username.</a:t>
            </a:r>
          </a:p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Reached: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many people have seen our posts. </a:t>
            </a:r>
          </a:p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Tweets: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tweets posted.</a:t>
            </a:r>
            <a:endParaRPr lang="en-US"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Sessions: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times the website has been visited.</a:t>
            </a:r>
          </a:p>
          <a:p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Visits: </a:t>
            </a:r>
            <a:r>
              <a:rPr lang="en-US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times users visited our profile page.	</a:t>
            </a:r>
          </a:p>
          <a:p>
            <a:pPr marL="0"/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			</a:t>
            </a:r>
          </a:p>
          <a:p>
            <a:endParaRPr lang="en-US"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acebook logo">
            <a:extLst>
              <a:ext uri="{FF2B5EF4-FFF2-40B4-BE49-F238E27FC236}">
                <a16:creationId xmlns:a16="http://schemas.microsoft.com/office/drawing/2014/main" id="{08163D7F-9440-4969-883E-95C622D7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3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1EEED8-84BD-4621-8746-0AC909EC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Facebook Results 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mage result for facebook logo">
            <a:extLst>
              <a:ext uri="{FF2B5EF4-FFF2-40B4-BE49-F238E27FC236}">
                <a16:creationId xmlns:a16="http://schemas.microsoft.com/office/drawing/2014/main" id="{D06FEB72-043C-4B7B-B5F7-4EA1CFD5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294" y="337854"/>
            <a:ext cx="869598" cy="8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CB189F-BCAF-479B-83D2-F7909E83F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59620"/>
              </p:ext>
            </p:extLst>
          </p:nvPr>
        </p:nvGraphicFramePr>
        <p:xfrm>
          <a:off x="1089366" y="2957665"/>
          <a:ext cx="10013269" cy="3364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59">
                  <a:extLst>
                    <a:ext uri="{9D8B030D-6E8A-4147-A177-3AD203B41FA5}">
                      <a16:colId xmlns:a16="http://schemas.microsoft.com/office/drawing/2014/main" val="4044578844"/>
                    </a:ext>
                  </a:extLst>
                </a:gridCol>
                <a:gridCol w="2321030">
                  <a:extLst>
                    <a:ext uri="{9D8B030D-6E8A-4147-A177-3AD203B41FA5}">
                      <a16:colId xmlns:a16="http://schemas.microsoft.com/office/drawing/2014/main" val="4254531844"/>
                    </a:ext>
                  </a:extLst>
                </a:gridCol>
                <a:gridCol w="2150033">
                  <a:extLst>
                    <a:ext uri="{9D8B030D-6E8A-4147-A177-3AD203B41FA5}">
                      <a16:colId xmlns:a16="http://schemas.microsoft.com/office/drawing/2014/main" val="48796822"/>
                    </a:ext>
                  </a:extLst>
                </a:gridCol>
                <a:gridCol w="2216828">
                  <a:extLst>
                    <a:ext uri="{9D8B030D-6E8A-4147-A177-3AD203B41FA5}">
                      <a16:colId xmlns:a16="http://schemas.microsoft.com/office/drawing/2014/main" val="1530056243"/>
                    </a:ext>
                  </a:extLst>
                </a:gridCol>
                <a:gridCol w="2160719">
                  <a:extLst>
                    <a:ext uri="{9D8B030D-6E8A-4147-A177-3AD203B41FA5}">
                      <a16:colId xmlns:a16="http://schemas.microsoft.com/office/drawing/2014/main" val="1040781542"/>
                    </a:ext>
                  </a:extLst>
                </a:gridCol>
              </a:tblGrid>
              <a:tr h="379709">
                <a:tc>
                  <a:txBody>
                    <a:bodyPr/>
                    <a:lstStyle/>
                    <a:p>
                      <a:pPr algn="ctr"/>
                      <a:endParaRPr lang="en-GB" sz="9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Likes</a:t>
                      </a:r>
                    </a:p>
                    <a:p>
                      <a:pPr algn="ctr"/>
                      <a:r>
                        <a:rPr lang="en-GB" sz="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(COMMITMENT)</a:t>
                      </a:r>
                    </a:p>
                  </a:txBody>
                  <a:tcPr marL="65428" marR="65428" marT="32714" marB="32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Reach </a:t>
                      </a:r>
                    </a:p>
                    <a:p>
                      <a:pPr algn="ctr"/>
                      <a:r>
                        <a:rPr lang="en-GB" sz="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(AWARENESS)</a:t>
                      </a:r>
                    </a:p>
                  </a:txBody>
                  <a:tcPr marL="65428" marR="65428" marT="32714" marB="32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Engagement</a:t>
                      </a:r>
                    </a:p>
                    <a:p>
                      <a:pPr algn="ctr"/>
                      <a:endParaRPr lang="en-GB" sz="9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Video Views</a:t>
                      </a:r>
                    </a:p>
                  </a:txBody>
                  <a:tcPr marL="65428" marR="65428" marT="32714" marB="32714" anchor="ctr"/>
                </a:tc>
                <a:extLst>
                  <a:ext uri="{0D108BD9-81ED-4DB2-BD59-A6C34878D82A}">
                    <a16:rowId xmlns:a16="http://schemas.microsoft.com/office/drawing/2014/main" val="2951472135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4231908704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1665186584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3071232560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4167627081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4027378701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265495071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626988369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916498913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868522516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extLst>
                  <a:ext uri="{0D108BD9-81ED-4DB2-BD59-A6C34878D82A}">
                    <a16:rowId xmlns:a16="http://schemas.microsoft.com/office/drawing/2014/main" val="1649598939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extLst>
                  <a:ext uri="{0D108BD9-81ED-4DB2-BD59-A6C34878D82A}">
                    <a16:rowId xmlns:a16="http://schemas.microsoft.com/office/drawing/2014/main" val="399970542"/>
                  </a:ext>
                </a:extLst>
              </a:tr>
              <a:tr h="248759">
                <a:tc>
                  <a:txBody>
                    <a:bodyPr/>
                    <a:lstStyle/>
                    <a:p>
                      <a:r>
                        <a:rPr lang="en-GB" sz="1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</a:t>
                      </a: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428" marR="65428" marT="32714" marB="3271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15" marR="6815" marT="6815" marB="0" anchor="b"/>
                </a:tc>
                <a:extLst>
                  <a:ext uri="{0D108BD9-81ED-4DB2-BD59-A6C34878D82A}">
                    <a16:rowId xmlns:a16="http://schemas.microsoft.com/office/drawing/2014/main" val="96732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340A39-C308-403B-951F-FEE37C36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Monthly Tracking – right click on graph and select edit data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mage result for facebook logo">
            <a:extLst>
              <a:ext uri="{FF2B5EF4-FFF2-40B4-BE49-F238E27FC236}">
                <a16:creationId xmlns:a16="http://schemas.microsoft.com/office/drawing/2014/main" id="{C13A1084-63F0-4A97-8317-28C5892D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294" y="337854"/>
            <a:ext cx="869598" cy="8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907FF2-9139-4B70-94AE-F96531C5B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238208"/>
              </p:ext>
            </p:extLst>
          </p:nvPr>
        </p:nvGraphicFramePr>
        <p:xfrm>
          <a:off x="838200" y="2957665"/>
          <a:ext cx="10515599" cy="336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81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D4819-73E4-414F-9B8D-4F10FBDE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Facebook Audience Profile 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8E8FD-9FE6-4056-A1AD-E5F84D273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0" t="34849" r="16465" b="33636"/>
          <a:stretch/>
        </p:blipFill>
        <p:spPr>
          <a:xfrm>
            <a:off x="593890" y="1965677"/>
            <a:ext cx="10512547" cy="31040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D5A587-51AD-4F5D-BF3B-949E1D5DC6EF}"/>
              </a:ext>
            </a:extLst>
          </p:cNvPr>
          <p:cNvSpPr/>
          <p:nvPr/>
        </p:nvSpPr>
        <p:spPr>
          <a:xfrm>
            <a:off x="-369926" y="5344672"/>
            <a:ext cx="1219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Facebook Data – please allow for rounding up) </a:t>
            </a:r>
            <a:endParaRPr lang="en-GB"/>
          </a:p>
        </p:txBody>
      </p:sp>
      <p:pic>
        <p:nvPicPr>
          <p:cNvPr id="6" name="Picture 5" descr="Image result for facebook logo">
            <a:extLst>
              <a:ext uri="{FF2B5EF4-FFF2-40B4-BE49-F238E27FC236}">
                <a16:creationId xmlns:a16="http://schemas.microsoft.com/office/drawing/2014/main" id="{618CFB66-E747-4FFA-BA08-E7B7FBA4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294" y="337854"/>
            <a:ext cx="869598" cy="8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00D02-C954-491C-B42F-E7612E3848F3}"/>
              </a:ext>
            </a:extLst>
          </p:cNvPr>
          <p:cNvSpPr txBox="1"/>
          <p:nvPr/>
        </p:nvSpPr>
        <p:spPr>
          <a:xfrm rot="20899747">
            <a:off x="4185557" y="2636419"/>
            <a:ext cx="576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your data</a:t>
            </a:r>
          </a:p>
        </p:txBody>
      </p:sp>
    </p:spTree>
    <p:extLst>
      <p:ext uri="{BB962C8B-B14F-4D97-AF65-F5344CB8AC3E}">
        <p14:creationId xmlns:p14="http://schemas.microsoft.com/office/powerpoint/2010/main" val="21717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8D8A066-7B6A-4A12-9BE8-2ADEFA774FB9}"/>
              </a:ext>
            </a:extLst>
          </p:cNvPr>
          <p:cNvSpPr txBox="1">
            <a:spLocks/>
          </p:cNvSpPr>
          <p:nvPr/>
        </p:nvSpPr>
        <p:spPr>
          <a:xfrm>
            <a:off x="369927" y="445629"/>
            <a:ext cx="11452145" cy="563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Tahoma" panose="020B0604030504040204" pitchFamily="34" charset="0"/>
                <a:cs typeface="Tahoma" panose="020B0604030504040204" pitchFamily="34" charset="0"/>
              </a:rPr>
              <a:t>Top Facebook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1A71E0-C5A8-4CD3-9B91-A2B347B4BA61}"/>
              </a:ext>
            </a:extLst>
          </p:cNvPr>
          <p:cNvGrpSpPr/>
          <p:nvPr/>
        </p:nvGrpSpPr>
        <p:grpSpPr>
          <a:xfrm>
            <a:off x="4183074" y="1448856"/>
            <a:ext cx="4192793" cy="3464775"/>
            <a:chOff x="4183074" y="1448856"/>
            <a:chExt cx="4192793" cy="346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CFAAA-E0FA-4AE2-A282-F26B4479A376}"/>
                </a:ext>
              </a:extLst>
            </p:cNvPr>
            <p:cNvSpPr txBox="1"/>
            <p:nvPr/>
          </p:nvSpPr>
          <p:spPr>
            <a:xfrm>
              <a:off x="4183074" y="4328856"/>
              <a:ext cx="4192793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Reached: 476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7AC882-4D6C-4926-965A-897F6D9C7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19" t="20000" r="47037" b="51414"/>
            <a:stretch/>
          </p:blipFill>
          <p:spPr>
            <a:xfrm>
              <a:off x="4183074" y="1448856"/>
              <a:ext cx="4192793" cy="288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62038B-0075-480D-BCB4-99EEBFBF7991}"/>
              </a:ext>
            </a:extLst>
          </p:cNvPr>
          <p:cNvGrpSpPr/>
          <p:nvPr/>
        </p:nvGrpSpPr>
        <p:grpSpPr>
          <a:xfrm>
            <a:off x="369925" y="1448856"/>
            <a:ext cx="3206917" cy="3464775"/>
            <a:chOff x="369925" y="1448856"/>
            <a:chExt cx="3206917" cy="346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2D5145-2260-475F-AB84-0FE7789EC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15" t="19898" r="47441" b="42729"/>
            <a:stretch/>
          </p:blipFill>
          <p:spPr>
            <a:xfrm>
              <a:off x="369927" y="1448856"/>
              <a:ext cx="3206915" cy="288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7DD058-AA3E-4E6D-9835-04756DFD8470}"/>
                </a:ext>
              </a:extLst>
            </p:cNvPr>
            <p:cNvSpPr txBox="1"/>
            <p:nvPr/>
          </p:nvSpPr>
          <p:spPr>
            <a:xfrm>
              <a:off x="369925" y="4328856"/>
              <a:ext cx="3206917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Reached: 1178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A76462-7B6E-4F37-AE8F-782FE19029F9}"/>
              </a:ext>
            </a:extLst>
          </p:cNvPr>
          <p:cNvGrpSpPr/>
          <p:nvPr/>
        </p:nvGrpSpPr>
        <p:grpSpPr>
          <a:xfrm>
            <a:off x="8982099" y="1448856"/>
            <a:ext cx="2839976" cy="3464775"/>
            <a:chOff x="8982099" y="1448856"/>
            <a:chExt cx="2839976" cy="3464775"/>
          </a:xfrm>
        </p:grpSpPr>
        <p:pic>
          <p:nvPicPr>
            <p:cNvPr id="10" name="Picture 9" descr="A screenshot of a cell phone screen with text&#10;&#10;Description automatically generated">
              <a:extLst>
                <a:ext uri="{FF2B5EF4-FFF2-40B4-BE49-F238E27FC236}">
                  <a16:creationId xmlns:a16="http://schemas.microsoft.com/office/drawing/2014/main" id="{19AE8E4C-DE3F-446E-ACD2-3C03B444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099" y="1448856"/>
              <a:ext cx="2839973" cy="2880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37C21-05ED-48BE-AC53-72EC22DBE635}"/>
                </a:ext>
              </a:extLst>
            </p:cNvPr>
            <p:cNvSpPr txBox="1"/>
            <p:nvPr/>
          </p:nvSpPr>
          <p:spPr>
            <a:xfrm>
              <a:off x="8982099" y="4328856"/>
              <a:ext cx="2839976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Reached: 838 </a:t>
              </a:r>
              <a:endPara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 descr="Image result for facebook logo">
            <a:extLst>
              <a:ext uri="{FF2B5EF4-FFF2-40B4-BE49-F238E27FC236}">
                <a16:creationId xmlns:a16="http://schemas.microsoft.com/office/drawing/2014/main" id="{37394F86-E131-41E0-910B-2860690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294" y="337854"/>
            <a:ext cx="869598" cy="8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2328DC-DD8A-405F-A583-FF8C3055D1DF}"/>
              </a:ext>
            </a:extLst>
          </p:cNvPr>
          <p:cNvSpPr txBox="1"/>
          <p:nvPr/>
        </p:nvSpPr>
        <p:spPr>
          <a:xfrm rot="20569359">
            <a:off x="3271157" y="2708171"/>
            <a:ext cx="4969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your top posts</a:t>
            </a:r>
          </a:p>
        </p:txBody>
      </p:sp>
    </p:spTree>
    <p:extLst>
      <p:ext uri="{BB962C8B-B14F-4D97-AF65-F5344CB8AC3E}">
        <p14:creationId xmlns:p14="http://schemas.microsoft.com/office/powerpoint/2010/main" val="329481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twitter logo">
            <a:extLst>
              <a:ext uri="{FF2B5EF4-FFF2-40B4-BE49-F238E27FC236}">
                <a16:creationId xmlns:a16="http://schemas.microsoft.com/office/drawing/2014/main" id="{000D06EE-0C67-4E3D-97DD-A1DB82C8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80" y="1680450"/>
            <a:ext cx="3359205" cy="3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5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80B97-6A05-47C0-9B6B-A8ED62B3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Twitter Results</a:t>
            </a:r>
          </a:p>
        </p:txBody>
      </p:sp>
      <p:pic>
        <p:nvPicPr>
          <p:cNvPr id="4" name="Picture 8" descr="Image result for twitter logo">
            <a:extLst>
              <a:ext uri="{FF2B5EF4-FFF2-40B4-BE49-F238E27FC236}">
                <a16:creationId xmlns:a16="http://schemas.microsoft.com/office/drawing/2014/main" id="{353470A6-3F7C-435C-80E3-B5D4A0E6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179" y="371549"/>
            <a:ext cx="566365" cy="5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142C25-F84F-458C-8DAA-BC96DA3A2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05747"/>
              </p:ext>
            </p:extLst>
          </p:nvPr>
        </p:nvGraphicFramePr>
        <p:xfrm>
          <a:off x="1771599" y="2957665"/>
          <a:ext cx="8648804" cy="336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326">
                  <a:extLst>
                    <a:ext uri="{9D8B030D-6E8A-4147-A177-3AD203B41FA5}">
                      <a16:colId xmlns:a16="http://schemas.microsoft.com/office/drawing/2014/main" val="4044578844"/>
                    </a:ext>
                  </a:extLst>
                </a:gridCol>
                <a:gridCol w="1212326">
                  <a:extLst>
                    <a:ext uri="{9D8B030D-6E8A-4147-A177-3AD203B41FA5}">
                      <a16:colId xmlns:a16="http://schemas.microsoft.com/office/drawing/2014/main" val="4254531844"/>
                    </a:ext>
                  </a:extLst>
                </a:gridCol>
                <a:gridCol w="1152941">
                  <a:extLst>
                    <a:ext uri="{9D8B030D-6E8A-4147-A177-3AD203B41FA5}">
                      <a16:colId xmlns:a16="http://schemas.microsoft.com/office/drawing/2014/main" val="48796822"/>
                    </a:ext>
                  </a:extLst>
                </a:gridCol>
                <a:gridCol w="1314326">
                  <a:extLst>
                    <a:ext uri="{9D8B030D-6E8A-4147-A177-3AD203B41FA5}">
                      <a16:colId xmlns:a16="http://schemas.microsoft.com/office/drawing/2014/main" val="1040781542"/>
                    </a:ext>
                  </a:extLst>
                </a:gridCol>
                <a:gridCol w="1238025">
                  <a:extLst>
                    <a:ext uri="{9D8B030D-6E8A-4147-A177-3AD203B41FA5}">
                      <a16:colId xmlns:a16="http://schemas.microsoft.com/office/drawing/2014/main" val="523115928"/>
                    </a:ext>
                  </a:extLst>
                </a:gridCol>
                <a:gridCol w="1306534">
                  <a:extLst>
                    <a:ext uri="{9D8B030D-6E8A-4147-A177-3AD203B41FA5}">
                      <a16:colId xmlns:a16="http://schemas.microsoft.com/office/drawing/2014/main" val="145835464"/>
                    </a:ext>
                  </a:extLst>
                </a:gridCol>
                <a:gridCol w="1212326">
                  <a:extLst>
                    <a:ext uri="{9D8B030D-6E8A-4147-A177-3AD203B41FA5}">
                      <a16:colId xmlns:a16="http://schemas.microsoft.com/office/drawing/2014/main" val="759564141"/>
                    </a:ext>
                  </a:extLst>
                </a:gridCol>
              </a:tblGrid>
              <a:tr h="258832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Diocese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of Tweets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Profile Visits 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Mentions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followers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Followers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Impressions</a:t>
                      </a:r>
                    </a:p>
                  </a:txBody>
                  <a:tcPr marL="63647" marR="63647" marT="31824" marB="31824"/>
                </a:tc>
                <a:extLst>
                  <a:ext uri="{0D108BD9-81ED-4DB2-BD59-A6C34878D82A}">
                    <a16:rowId xmlns:a16="http://schemas.microsoft.com/office/drawing/2014/main" val="2951472135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231908704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665186584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3071232560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167627081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027378701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GB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</a:t>
                      </a: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65495071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626988369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916498913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868522516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extLst>
                  <a:ext uri="{0D108BD9-81ED-4DB2-BD59-A6C34878D82A}">
                    <a16:rowId xmlns:a16="http://schemas.microsoft.com/office/drawing/2014/main" val="1649598939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extLst>
                  <a:ext uri="{0D108BD9-81ED-4DB2-BD59-A6C34878D82A}">
                    <a16:rowId xmlns:a16="http://schemas.microsoft.com/office/drawing/2014/main" val="399970542"/>
                  </a:ext>
                </a:extLst>
              </a:tr>
              <a:tr h="258832">
                <a:tc>
                  <a:txBody>
                    <a:bodyPr/>
                    <a:lstStyle/>
                    <a:p>
                      <a:r>
                        <a:rPr lang="en-US" sz="11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</a:t>
                      </a:r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647" marR="63647" marT="31824" marB="31824"/>
                </a:tc>
                <a:extLst>
                  <a:ext uri="{0D108BD9-81ED-4DB2-BD59-A6C34878D82A}">
                    <a16:rowId xmlns:a16="http://schemas.microsoft.com/office/drawing/2014/main" val="96732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4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224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Tahoma</vt:lpstr>
      <vt:lpstr>Office Theme</vt:lpstr>
      <vt:lpstr>Header Page</vt:lpstr>
      <vt:lpstr>Social Media Glossary</vt:lpstr>
      <vt:lpstr>PowerPoint Presentation</vt:lpstr>
      <vt:lpstr>Facebook Results  </vt:lpstr>
      <vt:lpstr>Monthly Tracking – right click on graph and select edit data </vt:lpstr>
      <vt:lpstr>Facebook Audience Profile   </vt:lpstr>
      <vt:lpstr>PowerPoint Presentation</vt:lpstr>
      <vt:lpstr>PowerPoint Presentation</vt:lpstr>
      <vt:lpstr>Twitter Results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Page</dc:title>
  <dc:creator>Leonie Ryle</dc:creator>
  <cp:lastModifiedBy>Leonie Ryle</cp:lastModifiedBy>
  <cp:revision>3</cp:revision>
  <dcterms:created xsi:type="dcterms:W3CDTF">2020-09-08T10:49:09Z</dcterms:created>
  <dcterms:modified xsi:type="dcterms:W3CDTF">2020-09-08T11:04:14Z</dcterms:modified>
</cp:coreProperties>
</file>